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88" r:id="rId3"/>
    <p:sldId id="289" r:id="rId4"/>
    <p:sldId id="290" r:id="rId5"/>
    <p:sldId id="291" r:id="rId6"/>
    <p:sldId id="292" r:id="rId7"/>
    <p:sldId id="293" r:id="rId8"/>
    <p:sldId id="294"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39"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 id="333" r:id="rId47"/>
    <p:sldId id="334" r:id="rId48"/>
    <p:sldId id="335" r:id="rId49"/>
    <p:sldId id="336" r:id="rId50"/>
    <p:sldId id="337" r:id="rId51"/>
    <p:sldId id="257" r:id="rId52"/>
    <p:sldId id="341" r:id="rId53"/>
    <p:sldId id="342" r:id="rId54"/>
    <p:sldId id="343" r:id="rId55"/>
    <p:sldId id="344" r:id="rId56"/>
    <p:sldId id="345" r:id="rId57"/>
    <p:sldId id="346" r:id="rId58"/>
    <p:sldId id="347" r:id="rId59"/>
    <p:sldId id="348" r:id="rId60"/>
    <p:sldId id="349" r:id="rId61"/>
    <p:sldId id="350" r:id="rId62"/>
    <p:sldId id="351" r:id="rId63"/>
    <p:sldId id="352" r:id="rId64"/>
    <p:sldId id="258" r:id="rId65"/>
    <p:sldId id="259" r:id="rId66"/>
    <p:sldId id="260" r:id="rId67"/>
    <p:sldId id="261" r:id="rId68"/>
    <p:sldId id="262" r:id="rId69"/>
    <p:sldId id="263" r:id="rId70"/>
    <p:sldId id="264" r:id="rId71"/>
    <p:sldId id="265" r:id="rId72"/>
    <p:sldId id="266" r:id="rId73"/>
    <p:sldId id="267" r:id="rId74"/>
    <p:sldId id="268" r:id="rId75"/>
    <p:sldId id="269" r:id="rId76"/>
    <p:sldId id="270" r:id="rId77"/>
    <p:sldId id="271" r:id="rId78"/>
    <p:sldId id="272" r:id="rId79"/>
    <p:sldId id="274" r:id="rId80"/>
    <p:sldId id="275" r:id="rId81"/>
    <p:sldId id="276" r:id="rId82"/>
    <p:sldId id="277" r:id="rId83"/>
    <p:sldId id="278" r:id="rId84"/>
    <p:sldId id="279" r:id="rId85"/>
    <p:sldId id="280" r:id="rId86"/>
    <p:sldId id="281" r:id="rId87"/>
    <p:sldId id="282" r:id="rId88"/>
    <p:sldId id="283" r:id="rId89"/>
    <p:sldId id="284" r:id="rId90"/>
    <p:sldId id="285"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44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53DD032-6951-4140-967A-F667F22D5D12}" type="datetimeFigureOut">
              <a:rPr lang="en-US" smtClean="0"/>
              <a:pPr/>
              <a:t>6/18/2024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FD813D8-BE28-48C4-9A85-A369559853D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53DD032-6951-4140-967A-F667F22D5D12}"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813D8-BE28-48C4-9A85-A369559853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53DD032-6951-4140-967A-F667F22D5D12}"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813D8-BE28-48C4-9A85-A369559853D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EBE852AA-9B84-43C9-ADAF-915254BDCC6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3"/>
          <p:cNvSpPr>
            <a:spLocks noGrp="1" noChangeArrowheads="1"/>
          </p:cNvSpPr>
          <p:nvPr>
            <p:ph type="dt" sz="half" idx="10"/>
          </p:nvPr>
        </p:nvSpPr>
        <p:spPr>
          <a:ln/>
        </p:spPr>
        <p:txBody>
          <a:bodyPr/>
          <a:lstStyle>
            <a:lvl1pPr>
              <a:defRPr/>
            </a:lvl1pPr>
          </a:lstStyle>
          <a:p>
            <a:pPr>
              <a:defRPr/>
            </a:pPr>
            <a:endParaRPr lang="en-US"/>
          </a:p>
        </p:txBody>
      </p:sp>
      <p:sp>
        <p:nvSpPr>
          <p:cNvPr id="7" name="Rectangle 24"/>
          <p:cNvSpPr>
            <a:spLocks noGrp="1" noChangeArrowheads="1"/>
          </p:cNvSpPr>
          <p:nvPr>
            <p:ph type="ftr" sz="quarter" idx="11"/>
          </p:nvPr>
        </p:nvSpPr>
        <p:spPr>
          <a:ln/>
        </p:spPr>
        <p:txBody>
          <a:bodyPr/>
          <a:lstStyle>
            <a:lvl1pPr>
              <a:defRPr/>
            </a:lvl1pPr>
          </a:lstStyle>
          <a:p>
            <a:pPr>
              <a:defRPr/>
            </a:pPr>
            <a:endParaRPr lang="en-US"/>
          </a:p>
        </p:txBody>
      </p:sp>
      <p:sp>
        <p:nvSpPr>
          <p:cNvPr id="8" name="Rectangle 25"/>
          <p:cNvSpPr>
            <a:spLocks noGrp="1" noChangeArrowheads="1"/>
          </p:cNvSpPr>
          <p:nvPr>
            <p:ph type="sldNum" sz="quarter" idx="12"/>
          </p:nvPr>
        </p:nvSpPr>
        <p:spPr>
          <a:ln/>
        </p:spPr>
        <p:txBody>
          <a:bodyPr/>
          <a:lstStyle>
            <a:lvl1pPr>
              <a:defRPr/>
            </a:lvl1pPr>
          </a:lstStyle>
          <a:p>
            <a:pPr>
              <a:defRPr/>
            </a:pPr>
            <a:fld id="{2E85EB09-E28A-454C-AA9A-F419DBA677C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53DD032-6951-4140-967A-F667F22D5D12}"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813D8-BE28-48C4-9A85-A369559853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53DD032-6951-4140-967A-F667F22D5D12}"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813D8-BE28-48C4-9A85-A369559853D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53DD032-6951-4140-967A-F667F22D5D12}"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813D8-BE28-48C4-9A85-A369559853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53DD032-6951-4140-967A-F667F22D5D12}" type="datetimeFigureOut">
              <a:rPr lang="en-US" smtClean="0"/>
              <a:pPr/>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D813D8-BE28-48C4-9A85-A369559853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E53DD032-6951-4140-967A-F667F22D5D12}" type="datetimeFigureOut">
              <a:rPr lang="en-US" smtClean="0"/>
              <a:pPr/>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D813D8-BE28-48C4-9A85-A369559853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DD032-6951-4140-967A-F667F22D5D12}" type="datetimeFigureOut">
              <a:rPr lang="en-US" smtClean="0"/>
              <a:pPr/>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D813D8-BE28-48C4-9A85-A369559853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53DD032-6951-4140-967A-F667F22D5D12}"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813D8-BE28-48C4-9A85-A369559853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53DD032-6951-4140-967A-F667F22D5D12}"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FD813D8-BE28-48C4-9A85-A369559853D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53DD032-6951-4140-967A-F667F22D5D12}" type="datetimeFigureOut">
              <a:rPr lang="en-US" smtClean="0"/>
              <a:pPr/>
              <a:t>6/18/2024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FD813D8-BE28-48C4-9A85-A369559853D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9600" dirty="0">
                <a:effectLst/>
                <a:latin typeface="Berlin Sans FB" pitchFamily="34" charset="0"/>
              </a:rPr>
              <a:t>RELAXATION </a:t>
            </a:r>
          </a:p>
        </p:txBody>
      </p:sp>
      <p:sp>
        <p:nvSpPr>
          <p:cNvPr id="3" name="Subtitle 2"/>
          <p:cNvSpPr>
            <a:spLocks noGrp="1"/>
          </p:cNvSpPr>
          <p:nvPr>
            <p:ph type="subTitle" idx="1"/>
          </p:nvPr>
        </p:nvSpPr>
        <p:spPr>
          <a:xfrm>
            <a:off x="-762000" y="4953000"/>
            <a:ext cx="7854696" cy="1752600"/>
          </a:xfrm>
        </p:spPr>
        <p:txBody>
          <a:bodyPr>
            <a:normAutofit fontScale="85000" lnSpcReduction="20000"/>
          </a:bodyPr>
          <a:lstStyle/>
          <a:p>
            <a:pPr algn="ctr">
              <a:lnSpc>
                <a:spcPct val="120000"/>
              </a:lnSpc>
            </a:pPr>
            <a:r>
              <a:rPr lang="en-US" sz="2800" b="1" dirty="0">
                <a:latin typeface="Times New Roman" panose="02020603050405020304" pitchFamily="18" charset="0"/>
                <a:cs typeface="Times New Roman" panose="02020603050405020304" pitchFamily="18" charset="0"/>
              </a:rPr>
              <a:t>Dr. </a:t>
            </a:r>
            <a:r>
              <a:rPr lang="en-US" sz="2800" b="1" dirty="0" err="1">
                <a:latin typeface="Times New Roman" panose="02020603050405020304" pitchFamily="18" charset="0"/>
                <a:cs typeface="Times New Roman" panose="02020603050405020304" pitchFamily="18" charset="0"/>
              </a:rPr>
              <a:t>Sanket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Mungikar</a:t>
            </a:r>
            <a:r>
              <a:rPr lang="en-US" sz="2800" b="1" dirty="0">
                <a:latin typeface="Times New Roman" panose="02020603050405020304" pitchFamily="18" charset="0"/>
                <a:cs typeface="Times New Roman" panose="02020603050405020304" pitchFamily="18" charset="0"/>
              </a:rPr>
              <a:t> </a:t>
            </a:r>
          </a:p>
          <a:p>
            <a:pPr algn="ctr">
              <a:lnSpc>
                <a:spcPct val="120000"/>
              </a:lnSpc>
            </a:pPr>
            <a:r>
              <a:rPr lang="en-US" sz="2800" b="1" dirty="0">
                <a:latin typeface="Times New Roman" panose="02020603050405020304" pitchFamily="18" charset="0"/>
                <a:cs typeface="Times New Roman" panose="02020603050405020304" pitchFamily="18" charset="0"/>
              </a:rPr>
              <a:t>Dept. Of Musculoskeletal Physiotherapy</a:t>
            </a:r>
          </a:p>
          <a:p>
            <a:pPr algn="ctr"/>
            <a:r>
              <a:rPr lang="en-IN" sz="2800" b="1" dirty="0">
                <a:latin typeface="Times New Roman" panose="02020603050405020304" pitchFamily="18" charset="0"/>
                <a:cs typeface="Times New Roman" panose="02020603050405020304" pitchFamily="18" charset="0"/>
              </a:rPr>
              <a:t>MGM Institute Of Physiotherapy</a:t>
            </a:r>
          </a:p>
          <a:p>
            <a:pPr algn="ctr"/>
            <a:r>
              <a:rPr lang="en-IN" sz="2800" b="1" dirty="0" err="1">
                <a:latin typeface="Times New Roman" panose="02020603050405020304" pitchFamily="18" charset="0"/>
                <a:cs typeface="Times New Roman" panose="02020603050405020304" pitchFamily="18" charset="0"/>
              </a:rPr>
              <a:t>Chh.Sambhajinagar</a:t>
            </a:r>
            <a:endParaRPr lang="en-IN" sz="2800" b="1" dirty="0">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9" name="Rectangle 5"/>
          <p:cNvSpPr>
            <a:spLocks noGrp="1" noChangeArrowheads="1"/>
          </p:cNvSpPr>
          <p:nvPr>
            <p:ph type="title"/>
          </p:nvPr>
        </p:nvSpPr>
        <p:spPr/>
        <p:txBody>
          <a:bodyPr/>
          <a:lstStyle/>
          <a:p>
            <a:pPr eaLnBrk="1" hangingPunct="1">
              <a:defRPr/>
            </a:pPr>
            <a:endParaRPr lang="en-US"/>
          </a:p>
        </p:txBody>
      </p:sp>
      <p:pic>
        <p:nvPicPr>
          <p:cNvPr id="14339" name="Picture 4" descr="1099665253"/>
          <p:cNvPicPr>
            <a:picLocks noGrp="1" noChangeAspect="1" noChangeArrowheads="1"/>
          </p:cNvPicPr>
          <p:nvPr>
            <p:ph sz="quarter" idx="1"/>
          </p:nvPr>
        </p:nvPicPr>
        <p:blipFill>
          <a:blip r:embed="rId2" cstate="print"/>
          <a:srcRect/>
          <a:stretch>
            <a:fillRect/>
          </a:stretch>
        </p:blipFill>
        <p:spPr>
          <a:xfrm>
            <a:off x="0" y="0"/>
            <a:ext cx="9144000" cy="6858000"/>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pPr eaLnBrk="1" hangingPunct="1">
              <a:defRPr/>
            </a:pPr>
            <a:endParaRPr lang="en-US"/>
          </a:p>
        </p:txBody>
      </p:sp>
      <p:sp>
        <p:nvSpPr>
          <p:cNvPr id="310275" name="Rectangle 3"/>
          <p:cNvSpPr>
            <a:spLocks noGrp="1" noChangeArrowheads="1"/>
          </p:cNvSpPr>
          <p:nvPr>
            <p:ph sz="quarter" idx="1"/>
          </p:nvPr>
        </p:nvSpPr>
        <p:spPr>
          <a:xfrm>
            <a:off x="457200" y="0"/>
            <a:ext cx="8229600" cy="6858000"/>
          </a:xfrm>
        </p:spPr>
        <p:txBody>
          <a:bodyPr/>
          <a:lstStyle/>
          <a:p>
            <a:pPr eaLnBrk="1" hangingPunct="1">
              <a:defRPr/>
            </a:pPr>
            <a:endParaRPr lang="en-US"/>
          </a:p>
          <a:p>
            <a:pPr eaLnBrk="1" hangingPunct="1">
              <a:defRPr/>
            </a:pPr>
            <a:r>
              <a:rPr lang="en-US"/>
              <a:t>ii) Half Lying: Similar to the previous position  </a:t>
            </a:r>
          </a:p>
          <a:p>
            <a:pPr eaLnBrk="1" hangingPunct="1">
              <a:buFont typeface="Wingdings" pitchFamily="2" charset="2"/>
              <a:buNone/>
              <a:defRPr/>
            </a:pPr>
            <a:r>
              <a:rPr lang="en-US"/>
              <a:t>                           but here breathing is easier.</a:t>
            </a:r>
          </a:p>
          <a:p>
            <a:pPr eaLnBrk="1" hangingPunct="1">
              <a:buFont typeface="Wingdings" pitchFamily="2" charset="2"/>
              <a:buNone/>
              <a:defRPr/>
            </a:pPr>
            <a:r>
              <a:rPr lang="en-US"/>
              <a:t>                           -Arm chair.</a:t>
            </a:r>
          </a:p>
          <a:p>
            <a:pPr eaLnBrk="1" hangingPunct="1">
              <a:buFont typeface="Wingdings" pitchFamily="2" charset="2"/>
              <a:buNone/>
              <a:defRPr/>
            </a:pPr>
            <a:r>
              <a:rPr lang="en-US"/>
              <a:t>                          - Feet rest.</a:t>
            </a:r>
          </a:p>
          <a:p>
            <a:pPr eaLnBrk="1" hangingPunct="1">
              <a:buFont typeface="Wingdings" pitchFamily="2" charset="2"/>
              <a:buNone/>
              <a:defRPr/>
            </a:pPr>
            <a:endParaRPr lang="en-US"/>
          </a:p>
          <a:p>
            <a:pPr eaLnBrk="1" hangingPunct="1">
              <a:buFont typeface="Wingdings" pitchFamily="2" charset="2"/>
              <a:buNone/>
              <a:defRPr/>
            </a:pPr>
            <a:r>
              <a:rPr lang="en-US"/>
              <a:t>iii)Prone Lying:A firm pillow under the hips &amp;</a:t>
            </a:r>
          </a:p>
          <a:p>
            <a:pPr eaLnBrk="1" hangingPunct="1">
              <a:buFont typeface="Wingdings" pitchFamily="2" charset="2"/>
              <a:buNone/>
              <a:defRPr/>
            </a:pPr>
            <a:r>
              <a:rPr lang="en-US"/>
              <a:t>                         the lower abdomen.</a:t>
            </a:r>
          </a:p>
          <a:p>
            <a:pPr eaLnBrk="1" hangingPunct="1">
              <a:buFont typeface="Wingdings" pitchFamily="2" charset="2"/>
              <a:buNone/>
              <a:defRPr/>
            </a:pPr>
            <a:endParaRPr lang="en-US"/>
          </a:p>
          <a:p>
            <a:pPr eaLnBrk="1" hangingPunct="1">
              <a:buFont typeface="Wingdings" pitchFamily="2" charset="2"/>
              <a:buNone/>
              <a:defRPr/>
            </a:pPr>
            <a:r>
              <a:rPr lang="en-US"/>
              <a:t>iv)Side Lying.</a:t>
            </a:r>
          </a:p>
          <a:p>
            <a:pPr eaLnBrk="1" hangingPunct="1">
              <a:buFont typeface="Wingdings" pitchFamily="2" charset="2"/>
              <a:buNone/>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41" name="Rectangle 5"/>
          <p:cNvSpPr>
            <a:spLocks noGrp="1" noChangeArrowheads="1"/>
          </p:cNvSpPr>
          <p:nvPr>
            <p:ph type="title"/>
          </p:nvPr>
        </p:nvSpPr>
        <p:spPr/>
        <p:txBody>
          <a:bodyPr/>
          <a:lstStyle/>
          <a:p>
            <a:pPr eaLnBrk="1" hangingPunct="1">
              <a:defRPr/>
            </a:pPr>
            <a:endParaRPr lang="en-US"/>
          </a:p>
        </p:txBody>
      </p:sp>
      <p:pic>
        <p:nvPicPr>
          <p:cNvPr id="16387" name="Picture 4" descr="6030_2"/>
          <p:cNvPicPr>
            <a:picLocks noGrp="1" noChangeAspect="1" noChangeArrowheads="1"/>
          </p:cNvPicPr>
          <p:nvPr>
            <p:ph sz="quarter" idx="1"/>
          </p:nvPr>
        </p:nvPicPr>
        <p:blipFill>
          <a:blip r:embed="rId2" cstate="print"/>
          <a:srcRect/>
          <a:stretch>
            <a:fillRect/>
          </a:stretch>
        </p:blipFill>
        <p:spPr>
          <a:xfrm>
            <a:off x="0" y="0"/>
            <a:ext cx="9525000" cy="6858000"/>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pPr eaLnBrk="1" hangingPunct="1">
              <a:defRPr/>
            </a:pPr>
            <a:endParaRPr lang="en-US"/>
          </a:p>
        </p:txBody>
      </p:sp>
      <p:sp>
        <p:nvSpPr>
          <p:cNvPr id="312323" name="Rectangle 3"/>
          <p:cNvSpPr>
            <a:spLocks noGrp="1" noChangeArrowheads="1"/>
          </p:cNvSpPr>
          <p:nvPr>
            <p:ph sz="quarter" idx="1"/>
          </p:nvPr>
        </p:nvSpPr>
        <p:spPr>
          <a:xfrm>
            <a:off x="457200" y="381000"/>
            <a:ext cx="8229600" cy="5749925"/>
          </a:xfrm>
        </p:spPr>
        <p:txBody>
          <a:bodyPr>
            <a:normAutofit/>
          </a:bodyPr>
          <a:lstStyle/>
          <a:p>
            <a:pPr eaLnBrk="1" hangingPunct="1">
              <a:defRPr/>
            </a:pPr>
            <a:r>
              <a:rPr lang="en-US" sz="2800"/>
              <a:t>B)COMFORT</a:t>
            </a:r>
          </a:p>
          <a:p>
            <a:pPr eaLnBrk="1" hangingPunct="1">
              <a:buFont typeface="Wingdings" pitchFamily="2" charset="2"/>
              <a:buNone/>
              <a:defRPr/>
            </a:pPr>
            <a:r>
              <a:rPr lang="en-US" sz="2800"/>
              <a:t>           - Ingredients of comfort include freedom to breath deeply,warmth,abdominal quiescence </a:t>
            </a:r>
          </a:p>
          <a:p>
            <a:pPr eaLnBrk="1" hangingPunct="1">
              <a:buFont typeface="Wingdings" pitchFamily="2" charset="2"/>
              <a:buNone/>
              <a:defRPr/>
            </a:pPr>
            <a:r>
              <a:rPr lang="en-US" sz="2800"/>
              <a:t>&amp; a mild degree of physical fatigue.</a:t>
            </a:r>
          </a:p>
          <a:p>
            <a:pPr eaLnBrk="1" hangingPunct="1">
              <a:buFontTx/>
              <a:buChar char="-"/>
              <a:defRPr/>
            </a:pPr>
            <a:r>
              <a:rPr lang="en-US" sz="2800"/>
              <a:t>Removal of constrictive clothing.</a:t>
            </a:r>
          </a:p>
          <a:p>
            <a:pPr eaLnBrk="1" hangingPunct="1">
              <a:buFontTx/>
              <a:buChar char="-"/>
              <a:defRPr/>
            </a:pPr>
            <a:r>
              <a:rPr lang="en-US" sz="2800"/>
              <a:t>The room should be warm.</a:t>
            </a:r>
          </a:p>
          <a:p>
            <a:pPr eaLnBrk="1" hangingPunct="1">
              <a:buFontTx/>
              <a:buChar char="-"/>
              <a:defRPr/>
            </a:pPr>
            <a:r>
              <a:rPr lang="en-US" sz="2800"/>
              <a:t>Free supply of fresh air.</a:t>
            </a:r>
          </a:p>
          <a:p>
            <a:pPr eaLnBrk="1" hangingPunct="1">
              <a:buFontTx/>
              <a:buChar char="-"/>
              <a:defRPr/>
            </a:pPr>
            <a:r>
              <a:rPr lang="en-US" sz="2800"/>
              <a:t>In winter additional warmth can be supplied by light but warm blankets a covered hot water bottle at the feet, an electric blanket or by nonluminous infra red irradiations,but care being taken to avoid over heating,as this leads to restlessness.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pPr eaLnBrk="1" hangingPunct="1">
              <a:defRPr/>
            </a:pPr>
            <a:endParaRPr lang="en-US"/>
          </a:p>
        </p:txBody>
      </p:sp>
      <p:sp>
        <p:nvSpPr>
          <p:cNvPr id="313347" name="Rectangle 3"/>
          <p:cNvSpPr>
            <a:spLocks noGrp="1" noChangeArrowheads="1"/>
          </p:cNvSpPr>
          <p:nvPr>
            <p:ph sz="quarter" idx="1"/>
          </p:nvPr>
        </p:nvSpPr>
        <p:spPr>
          <a:xfrm>
            <a:off x="457200" y="685800"/>
            <a:ext cx="8229600" cy="5445125"/>
          </a:xfrm>
        </p:spPr>
        <p:txBody>
          <a:bodyPr/>
          <a:lstStyle/>
          <a:p>
            <a:pPr eaLnBrk="1" hangingPunct="1">
              <a:lnSpc>
                <a:spcPct val="90000"/>
              </a:lnSpc>
              <a:defRPr/>
            </a:pPr>
            <a:endParaRPr lang="en-US"/>
          </a:p>
          <a:p>
            <a:pPr eaLnBrk="1" hangingPunct="1">
              <a:lnSpc>
                <a:spcPct val="90000"/>
              </a:lnSpc>
              <a:defRPr/>
            </a:pPr>
            <a:r>
              <a:rPr lang="en-US"/>
              <a:t>At home use a warm bath </a:t>
            </a:r>
          </a:p>
          <a:p>
            <a:pPr eaLnBrk="1" hangingPunct="1">
              <a:lnSpc>
                <a:spcPct val="90000"/>
              </a:lnSpc>
              <a:defRPr/>
            </a:pPr>
            <a:endParaRPr lang="en-US"/>
          </a:p>
          <a:p>
            <a:pPr eaLnBrk="1" hangingPunct="1">
              <a:lnSpc>
                <a:spcPct val="90000"/>
              </a:lnSpc>
              <a:defRPr/>
            </a:pPr>
            <a:r>
              <a:rPr lang="en-US"/>
              <a:t>Light well balanced meal</a:t>
            </a:r>
          </a:p>
          <a:p>
            <a:pPr eaLnBrk="1" hangingPunct="1">
              <a:lnSpc>
                <a:spcPct val="90000"/>
              </a:lnSpc>
              <a:defRPr/>
            </a:pPr>
            <a:endParaRPr lang="en-US"/>
          </a:p>
          <a:p>
            <a:pPr eaLnBrk="1" hangingPunct="1">
              <a:lnSpc>
                <a:spcPct val="90000"/>
              </a:lnSpc>
              <a:defRPr/>
            </a:pPr>
            <a:r>
              <a:rPr lang="en-US"/>
              <a:t>Rhythmical physical activity of short duration,such as a brisk walk in the open air,&amp; attention to emptying the bladder before treatment are all conductive to general relaxation.</a:t>
            </a:r>
          </a:p>
          <a:p>
            <a:pPr eaLnBrk="1" hangingPunct="1">
              <a:lnSpc>
                <a:spcPct val="90000"/>
              </a:lnSpc>
              <a:buFont typeface="Wingdings" pitchFamily="2" charset="2"/>
              <a:buNone/>
              <a:defRPr/>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pPr eaLnBrk="1" hangingPunct="1">
              <a:defRPr/>
            </a:pPr>
            <a:endParaRPr lang="en-US"/>
          </a:p>
        </p:txBody>
      </p:sp>
      <p:sp>
        <p:nvSpPr>
          <p:cNvPr id="314371" name="Rectangle 3"/>
          <p:cNvSpPr>
            <a:spLocks noGrp="1" noChangeArrowheads="1"/>
          </p:cNvSpPr>
          <p:nvPr>
            <p:ph sz="quarter" idx="1"/>
          </p:nvPr>
        </p:nvSpPr>
        <p:spPr>
          <a:xfrm>
            <a:off x="457200" y="304800"/>
            <a:ext cx="8229600" cy="5826125"/>
          </a:xfrm>
        </p:spPr>
        <p:txBody>
          <a:bodyPr/>
          <a:lstStyle/>
          <a:p>
            <a:pPr eaLnBrk="1" hangingPunct="1">
              <a:defRPr/>
            </a:pPr>
            <a:endParaRPr lang="en-US" sz="2800"/>
          </a:p>
          <a:p>
            <a:pPr eaLnBrk="1" hangingPunct="1">
              <a:defRPr/>
            </a:pPr>
            <a:r>
              <a:rPr lang="en-US" sz="2800"/>
              <a:t>C)RESTFUL ATMOSPHERE</a:t>
            </a:r>
          </a:p>
          <a:p>
            <a:pPr eaLnBrk="1" hangingPunct="1">
              <a:buFont typeface="Wingdings" pitchFamily="2" charset="2"/>
              <a:buNone/>
              <a:defRPr/>
            </a:pPr>
            <a:r>
              <a:rPr lang="en-US" sz="2800"/>
              <a:t>        </a:t>
            </a:r>
          </a:p>
          <a:p>
            <a:pPr eaLnBrk="1" hangingPunct="1">
              <a:buFont typeface="Wingdings" pitchFamily="2" charset="2"/>
              <a:buNone/>
              <a:defRPr/>
            </a:pPr>
            <a:r>
              <a:rPr lang="en-US" sz="2800"/>
              <a:t>-As physical &amp; mental relaxation are interdependent,an effort must be made to secure a state of mental rest.</a:t>
            </a:r>
          </a:p>
          <a:p>
            <a:pPr eaLnBrk="1" hangingPunct="1">
              <a:buFontTx/>
              <a:buChar char="-"/>
              <a:defRPr/>
            </a:pPr>
            <a:r>
              <a:rPr lang="en-US" sz="2800"/>
              <a:t>The treatment room should be as quite as possible.</a:t>
            </a:r>
          </a:p>
          <a:p>
            <a:pPr eaLnBrk="1" hangingPunct="1">
              <a:buFontTx/>
              <a:buChar char="-"/>
              <a:defRPr/>
            </a:pPr>
            <a:r>
              <a:rPr lang="en-US" sz="2800"/>
              <a:t>AVOID</a:t>
            </a:r>
          </a:p>
          <a:p>
            <a:pPr eaLnBrk="1" hangingPunct="1">
              <a:buFontTx/>
              <a:buChar char="-"/>
              <a:defRPr/>
            </a:pPr>
            <a:r>
              <a:rPr lang="en-US" sz="2800"/>
              <a:t>Continues low pitched ‘hum’of distant traffic tends to be soothing.</a:t>
            </a:r>
          </a:p>
          <a:p>
            <a:pPr eaLnBrk="1" hangingPunct="1">
              <a:buFontTx/>
              <a:buChar char="-"/>
              <a:defRPr/>
            </a:pPr>
            <a:r>
              <a:rPr lang="en-US" sz="2800"/>
              <a:t>Colour &amp; light.</a:t>
            </a:r>
          </a:p>
          <a:p>
            <a:pPr eaLnBrk="1" hangingPunct="1">
              <a:buFontTx/>
              <a:buChar char="-"/>
              <a:defRPr/>
            </a:pPr>
            <a:endParaRPr lang="en-US" sz="2800"/>
          </a:p>
          <a:p>
            <a:pPr eaLnBrk="1" hangingPunct="1">
              <a:buFontTx/>
              <a:buChar char="-"/>
              <a:defRPr/>
            </a:pPr>
            <a:endParaRPr lang="en-US"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pPr eaLnBrk="1" hangingPunct="1">
              <a:defRPr/>
            </a:pPr>
            <a:endParaRPr lang="en-US"/>
          </a:p>
        </p:txBody>
      </p:sp>
      <p:sp>
        <p:nvSpPr>
          <p:cNvPr id="315395" name="Rectangle 3"/>
          <p:cNvSpPr>
            <a:spLocks noGrp="1" noChangeArrowheads="1"/>
          </p:cNvSpPr>
          <p:nvPr>
            <p:ph sz="quarter" idx="1"/>
          </p:nvPr>
        </p:nvSpPr>
        <p:spPr>
          <a:xfrm>
            <a:off x="457200" y="457200"/>
            <a:ext cx="8229600" cy="6400800"/>
          </a:xfrm>
        </p:spPr>
        <p:txBody>
          <a:bodyPr/>
          <a:lstStyle/>
          <a:p>
            <a:pPr eaLnBrk="1" hangingPunct="1">
              <a:buFontTx/>
              <a:buChar char="-"/>
              <a:defRPr/>
            </a:pPr>
            <a:endParaRPr lang="en-US"/>
          </a:p>
          <a:p>
            <a:pPr eaLnBrk="1" hangingPunct="1">
              <a:buFontTx/>
              <a:buChar char="-"/>
              <a:defRPr/>
            </a:pPr>
            <a:r>
              <a:rPr lang="en-US"/>
              <a:t>This is indeed a council of perfection, but much can be done with screens &amp; shades used with a little imagination even in a busy department!</a:t>
            </a:r>
          </a:p>
          <a:p>
            <a:pPr eaLnBrk="1" hangingPunct="1">
              <a:buFontTx/>
              <a:buChar char="-"/>
              <a:defRPr/>
            </a:pPr>
            <a:r>
              <a:rPr lang="en-US"/>
              <a:t>The manner &amp; bearing of the physiotherapist is the most difficult &amp; imp factor in the creation of a restful atmosphere &amp; determines the ultimate success or failure of treatment.</a:t>
            </a:r>
          </a:p>
          <a:p>
            <a:pPr eaLnBrk="1" hangingPunct="1">
              <a:buFontTx/>
              <a:buChar char="-"/>
              <a:defRPr/>
            </a:pPr>
            <a:r>
              <a:rPr lang="en-US"/>
              <a:t>She must inspire confidence.</a:t>
            </a:r>
          </a:p>
          <a:p>
            <a:pPr eaLnBrk="1" hangingPunct="1">
              <a:buFontTx/>
              <a:buChar char="-"/>
              <a:defRPr/>
            </a:pPr>
            <a:r>
              <a:rPr lang="en-US"/>
              <a:t>Her appearance must be tidy.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pPr eaLnBrk="1" hangingPunct="1">
              <a:defRPr/>
            </a:pPr>
            <a:endParaRPr lang="en-US"/>
          </a:p>
        </p:txBody>
      </p:sp>
      <p:sp>
        <p:nvSpPr>
          <p:cNvPr id="316419" name="Rectangle 3"/>
          <p:cNvSpPr>
            <a:spLocks noGrp="1" noChangeArrowheads="1"/>
          </p:cNvSpPr>
          <p:nvPr>
            <p:ph sz="quarter" idx="1"/>
          </p:nvPr>
        </p:nvSpPr>
        <p:spPr>
          <a:xfrm>
            <a:off x="457200" y="457200"/>
            <a:ext cx="8229600" cy="5673725"/>
          </a:xfrm>
        </p:spPr>
        <p:txBody>
          <a:bodyPr>
            <a:normAutofit/>
          </a:bodyPr>
          <a:lstStyle/>
          <a:p>
            <a:pPr eaLnBrk="1" hangingPunct="1">
              <a:buFontTx/>
              <a:buChar char="-"/>
              <a:defRPr/>
            </a:pPr>
            <a:endParaRPr lang="en-US" sz="2800"/>
          </a:p>
          <a:p>
            <a:pPr eaLnBrk="1" hangingPunct="1">
              <a:buFontTx/>
              <a:buChar char="-"/>
              <a:defRPr/>
            </a:pPr>
            <a:r>
              <a:rPr lang="en-US" sz="2800"/>
              <a:t>Must be punctual &amp; calm,pleasant, understanding &amp; with a low pitched &amp; clear voice.</a:t>
            </a:r>
          </a:p>
          <a:p>
            <a:pPr eaLnBrk="1" hangingPunct="1">
              <a:buFontTx/>
              <a:buChar char="-"/>
              <a:defRPr/>
            </a:pPr>
            <a:r>
              <a:rPr lang="en-US" sz="2800"/>
              <a:t>Simple instructions in patients language.</a:t>
            </a:r>
          </a:p>
          <a:p>
            <a:pPr eaLnBrk="1" hangingPunct="1">
              <a:buFontTx/>
              <a:buChar char="-"/>
              <a:defRPr/>
            </a:pPr>
            <a:r>
              <a:rPr lang="en-US" sz="2800"/>
              <a:t>In successful cases ,a habit of relaxation is built up in place of a habit of tension,but the formation of new habits takes time.</a:t>
            </a:r>
          </a:p>
          <a:p>
            <a:pPr eaLnBrk="1" hangingPunct="1">
              <a:buFontTx/>
              <a:buChar char="-"/>
              <a:defRPr/>
            </a:pPr>
            <a:r>
              <a:rPr lang="en-US" sz="2800"/>
              <a:t>Regular &amp; frequent practice on the part of the patient is essential,untill finally he becomes an expert in the art of ‘letting go’ or relaxing,&amp; the normal rhythm of life,in which activity alternates with relaxation,can be re-established.</a:t>
            </a:r>
          </a:p>
          <a:p>
            <a:pPr eaLnBrk="1" hangingPunct="1">
              <a:buFont typeface="Wingdings" pitchFamily="2" charset="2"/>
              <a:buNone/>
              <a:defRPr/>
            </a:pPr>
            <a:endParaRPr lang="en-US"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pPr eaLnBrk="1" hangingPunct="1">
              <a:defRPr/>
            </a:pPr>
            <a:r>
              <a:rPr lang="en-US"/>
              <a:t>Local Relaxation</a:t>
            </a:r>
          </a:p>
        </p:txBody>
      </p:sp>
      <p:sp>
        <p:nvSpPr>
          <p:cNvPr id="317443" name="Rectangle 3"/>
          <p:cNvSpPr>
            <a:spLocks noGrp="1" noChangeArrowheads="1"/>
          </p:cNvSpPr>
          <p:nvPr>
            <p:ph sz="quarter" idx="1"/>
          </p:nvPr>
        </p:nvSpPr>
        <p:spPr/>
        <p:txBody>
          <a:bodyPr>
            <a:normAutofit lnSpcReduction="10000"/>
          </a:bodyPr>
          <a:lstStyle/>
          <a:p>
            <a:pPr eaLnBrk="1" hangingPunct="1">
              <a:defRPr/>
            </a:pPr>
            <a:r>
              <a:rPr lang="en-US" sz="2800"/>
              <a:t>General relaxation takes time &amp; is not always essential or desirable.</a:t>
            </a:r>
          </a:p>
          <a:p>
            <a:pPr eaLnBrk="1" hangingPunct="1">
              <a:defRPr/>
            </a:pPr>
            <a:r>
              <a:rPr lang="en-US" sz="2800"/>
              <a:t> INDICATIONS:</a:t>
            </a:r>
          </a:p>
          <a:p>
            <a:pPr eaLnBrk="1" hangingPunct="1">
              <a:defRPr/>
            </a:pPr>
            <a:r>
              <a:rPr lang="en-US" sz="2800"/>
              <a:t> a) Preparatory to massage &amp; passive movt.</a:t>
            </a:r>
          </a:p>
          <a:p>
            <a:pPr eaLnBrk="1" hangingPunct="1">
              <a:defRPr/>
            </a:pPr>
            <a:r>
              <a:rPr lang="en-US" sz="2800"/>
              <a:t> b) For the relief of spasm:</a:t>
            </a:r>
          </a:p>
          <a:p>
            <a:pPr eaLnBrk="1" hangingPunct="1">
              <a:buFont typeface="Wingdings" pitchFamily="2" charset="2"/>
              <a:buNone/>
              <a:defRPr/>
            </a:pPr>
            <a:r>
              <a:rPr lang="en-US" sz="2800"/>
              <a:t>      i) hold relax is applicable</a:t>
            </a:r>
          </a:p>
          <a:p>
            <a:pPr eaLnBrk="1" hangingPunct="1">
              <a:buFont typeface="Wingdings" pitchFamily="2" charset="2"/>
              <a:buNone/>
              <a:defRPr/>
            </a:pPr>
            <a:r>
              <a:rPr lang="en-US" sz="2800"/>
              <a:t>      ii) pendular movements</a:t>
            </a:r>
          </a:p>
          <a:p>
            <a:pPr eaLnBrk="1" hangingPunct="1">
              <a:buFont typeface="Wingdings" pitchFamily="2" charset="2"/>
              <a:buNone/>
              <a:defRPr/>
            </a:pPr>
            <a:r>
              <a:rPr lang="en-US" sz="2800"/>
              <a:t>     - Relief of pathological spasm resulting from lesions affecting the CNS is only temporary.</a:t>
            </a:r>
          </a:p>
          <a:p>
            <a:pPr eaLnBrk="1" hangingPunct="1">
              <a:buFont typeface="Wingdings" pitchFamily="2" charset="2"/>
              <a:buNone/>
              <a:defRPr/>
            </a:pPr>
            <a:endParaRPr lang="en-US"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pPr eaLnBrk="1" hangingPunct="1">
              <a:defRPr/>
            </a:pPr>
            <a:endParaRPr lang="en-US"/>
          </a:p>
        </p:txBody>
      </p:sp>
      <p:sp>
        <p:nvSpPr>
          <p:cNvPr id="318467" name="Rectangle 3"/>
          <p:cNvSpPr>
            <a:spLocks noGrp="1" noChangeArrowheads="1"/>
          </p:cNvSpPr>
          <p:nvPr>
            <p:ph sz="quarter" idx="1"/>
          </p:nvPr>
        </p:nvSpPr>
        <p:spPr>
          <a:xfrm>
            <a:off x="457200" y="533400"/>
            <a:ext cx="8229600" cy="5597525"/>
          </a:xfrm>
        </p:spPr>
        <p:txBody>
          <a:bodyPr>
            <a:normAutofit/>
          </a:bodyPr>
          <a:lstStyle/>
          <a:p>
            <a:pPr eaLnBrk="1" hangingPunct="1">
              <a:lnSpc>
                <a:spcPct val="90000"/>
              </a:lnSpc>
              <a:buFontTx/>
              <a:buChar char="-"/>
              <a:defRPr/>
            </a:pPr>
            <a:r>
              <a:rPr lang="en-US"/>
              <a:t>Temporary relief is useful to permit the redevelopment of voluntary control which is masked by the spasm &amp; to maintain joint range &amp; circulation in the affected area.</a:t>
            </a:r>
          </a:p>
          <a:p>
            <a:pPr eaLnBrk="1" hangingPunct="1">
              <a:lnSpc>
                <a:spcPct val="90000"/>
              </a:lnSpc>
              <a:buFontTx/>
              <a:buChar char="-"/>
              <a:defRPr/>
            </a:pPr>
            <a:r>
              <a:rPr lang="en-US"/>
              <a:t>The initiation of reflex movement by the use of the stretch reflex.</a:t>
            </a:r>
          </a:p>
          <a:p>
            <a:pPr eaLnBrk="1" hangingPunct="1">
              <a:lnSpc>
                <a:spcPct val="90000"/>
              </a:lnSpc>
              <a:buFontTx/>
              <a:buChar char="-"/>
              <a:defRPr/>
            </a:pPr>
            <a:r>
              <a:rPr lang="en-US"/>
              <a:t>Care must be taken to ensure that the spasm which is useful is not reduced by hyperactivity of the antagonistic reflex unless sufficient voluntary power is present.Eg:- extensor spasm of leg which makes it possible for the patient to stand.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Grp="1" noChangeArrowheads="1"/>
          </p:cNvSpPr>
          <p:nvPr>
            <p:ph type="ctrTitle"/>
          </p:nvPr>
        </p:nvSpPr>
        <p:spPr/>
        <p:txBody>
          <a:bodyPr/>
          <a:lstStyle/>
          <a:p>
            <a:pPr eaLnBrk="1" hangingPunct="1">
              <a:defRPr/>
            </a:pPr>
            <a:r>
              <a:rPr lang="en-US"/>
              <a:t> </a:t>
            </a:r>
          </a:p>
        </p:txBody>
      </p:sp>
      <p:sp>
        <p:nvSpPr>
          <p:cNvPr id="649223" name="Rectangle 7"/>
          <p:cNvSpPr>
            <a:spLocks noGrp="1" noChangeArrowheads="1"/>
          </p:cNvSpPr>
          <p:nvPr>
            <p:ph type="subTitle" idx="1"/>
          </p:nvPr>
        </p:nvSpPr>
        <p:spPr>
          <a:xfrm>
            <a:off x="1447800" y="533400"/>
            <a:ext cx="6400800" cy="1143000"/>
          </a:xfrm>
        </p:spPr>
        <p:txBody>
          <a:bodyPr/>
          <a:lstStyle/>
          <a:p>
            <a:pPr eaLnBrk="1" hangingPunct="1">
              <a:defRPr/>
            </a:pPr>
            <a:r>
              <a:rPr lang="en-US" sz="5400"/>
              <a:t>STRESS</a:t>
            </a:r>
          </a:p>
        </p:txBody>
      </p:sp>
      <p:pic>
        <p:nvPicPr>
          <p:cNvPr id="25604" name="Picture 4" descr="CAO5YR4P"/>
          <p:cNvPicPr>
            <a:picLocks noChangeAspect="1" noChangeArrowheads="1"/>
          </p:cNvPicPr>
          <p:nvPr/>
        </p:nvPicPr>
        <p:blipFill>
          <a:blip r:embed="rId2" cstate="print"/>
          <a:srcRect/>
          <a:stretch>
            <a:fillRect/>
          </a:stretch>
        </p:blipFill>
        <p:spPr bwMode="auto">
          <a:xfrm>
            <a:off x="2209800" y="2286000"/>
            <a:ext cx="4953000" cy="35052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pPr eaLnBrk="1" hangingPunct="1">
              <a:defRPr/>
            </a:pPr>
            <a:endParaRPr lang="en-US"/>
          </a:p>
        </p:txBody>
      </p:sp>
      <p:sp>
        <p:nvSpPr>
          <p:cNvPr id="319491" name="Rectangle 3"/>
          <p:cNvSpPr>
            <a:spLocks noGrp="1" noChangeArrowheads="1"/>
          </p:cNvSpPr>
          <p:nvPr>
            <p:ph sz="quarter" idx="1"/>
          </p:nvPr>
        </p:nvSpPr>
        <p:spPr>
          <a:xfrm>
            <a:off x="457200" y="533400"/>
            <a:ext cx="8229600" cy="5597525"/>
          </a:xfrm>
        </p:spPr>
        <p:txBody>
          <a:bodyPr/>
          <a:lstStyle/>
          <a:p>
            <a:pPr eaLnBrk="1" hangingPunct="1">
              <a:defRPr/>
            </a:pPr>
            <a:endParaRPr lang="en-US"/>
          </a:p>
          <a:p>
            <a:pPr eaLnBrk="1" hangingPunct="1">
              <a:defRPr/>
            </a:pPr>
            <a:r>
              <a:rPr lang="en-US"/>
              <a:t>c) In preventing and combating adaptive shortening:</a:t>
            </a:r>
          </a:p>
          <a:p>
            <a:pPr eaLnBrk="1" hangingPunct="1">
              <a:buFont typeface="Wingdings" pitchFamily="2" charset="2"/>
              <a:buNone/>
              <a:defRPr/>
            </a:pPr>
            <a:r>
              <a:rPr lang="en-US"/>
              <a:t>   </a:t>
            </a:r>
          </a:p>
          <a:p>
            <a:pPr eaLnBrk="1" hangingPunct="1">
              <a:buFont typeface="Wingdings" pitchFamily="2" charset="2"/>
              <a:buNone/>
              <a:defRPr/>
            </a:pPr>
            <a:r>
              <a:rPr lang="en-US"/>
              <a:t> i) persistent tension or hypertonicity of ms acting upon one aspect of a joint, produces a state of muscular imbalance.</a:t>
            </a:r>
          </a:p>
          <a:p>
            <a:pPr eaLnBrk="1" hangingPunct="1">
              <a:buFont typeface="Wingdings" pitchFamily="2" charset="2"/>
              <a:buNone/>
              <a:defRPr/>
            </a:pPr>
            <a:r>
              <a:rPr lang="en-US"/>
              <a:t>   </a:t>
            </a:r>
          </a:p>
          <a:p>
            <a:pPr eaLnBrk="1" hangingPunct="1">
              <a:buFont typeface="Wingdings" pitchFamily="2" charset="2"/>
              <a:buNone/>
              <a:defRPr/>
            </a:pPr>
            <a:r>
              <a:rPr lang="en-US"/>
              <a:t>ii) both agonistic &amp; antagonistic ms are inefficient when this situation developes.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0" name="Rectangle 4"/>
          <p:cNvSpPr>
            <a:spLocks noGrp="1" noChangeArrowheads="1"/>
          </p:cNvSpPr>
          <p:nvPr>
            <p:ph type="title"/>
          </p:nvPr>
        </p:nvSpPr>
        <p:spPr>
          <a:xfrm>
            <a:off x="457200" y="2362200"/>
            <a:ext cx="8229600" cy="1143000"/>
          </a:xfrm>
        </p:spPr>
        <p:txBody>
          <a:bodyPr/>
          <a:lstStyle/>
          <a:p>
            <a:pPr eaLnBrk="1" hangingPunct="1">
              <a:defRPr/>
            </a:pPr>
            <a:r>
              <a:rPr lang="en-US" sz="4000" dirty="0"/>
              <a:t>PHYSICAL METHODS OF RELAXATION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p:txBody>
          <a:bodyPr/>
          <a:lstStyle/>
          <a:p>
            <a:pPr eaLnBrk="1" hangingPunct="1">
              <a:defRPr/>
            </a:pPr>
            <a:r>
              <a:rPr lang="en-US"/>
              <a:t>Progressive relaxation</a:t>
            </a:r>
          </a:p>
        </p:txBody>
      </p:sp>
      <p:sp>
        <p:nvSpPr>
          <p:cNvPr id="359427" name="Rectangle 3"/>
          <p:cNvSpPr>
            <a:spLocks noGrp="1" noChangeArrowheads="1"/>
          </p:cNvSpPr>
          <p:nvPr>
            <p:ph sz="quarter" idx="1"/>
          </p:nvPr>
        </p:nvSpPr>
        <p:spPr/>
        <p:txBody>
          <a:bodyPr/>
          <a:lstStyle/>
          <a:p>
            <a:pPr eaLnBrk="1" hangingPunct="1">
              <a:lnSpc>
                <a:spcPct val="90000"/>
              </a:lnSpc>
              <a:defRPr/>
            </a:pPr>
            <a:r>
              <a:rPr lang="en-US"/>
              <a:t>One of the most widely accepted tools used in learning relaxation is the ‘contract – relax’ method commonly known as Jacobson’s progressive relaxation.</a:t>
            </a:r>
          </a:p>
          <a:p>
            <a:pPr eaLnBrk="1" hangingPunct="1">
              <a:lnSpc>
                <a:spcPct val="90000"/>
              </a:lnSpc>
              <a:defRPr/>
            </a:pPr>
            <a:r>
              <a:rPr lang="en-US"/>
              <a:t>By teaching the patient to contract a ms &amp; develop recognition of the tension signals, or effort,she can begin to recognize tension as it occurs in daily life. This is followed by a period of “letting go”, “turning the power off”, “going negative” or whatever term is most meaningful to a particular patient.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normAutofit fontScale="90000"/>
          </a:bodyPr>
          <a:lstStyle/>
          <a:p>
            <a:pPr eaLnBrk="1" hangingPunct="1">
              <a:defRPr/>
            </a:pPr>
            <a:br>
              <a:rPr lang="en-US" sz="4000"/>
            </a:br>
            <a:endParaRPr lang="en-US" sz="4000"/>
          </a:p>
        </p:txBody>
      </p:sp>
      <p:sp>
        <p:nvSpPr>
          <p:cNvPr id="360451" name="Rectangle 3"/>
          <p:cNvSpPr>
            <a:spLocks noGrp="1" noChangeArrowheads="1"/>
          </p:cNvSpPr>
          <p:nvPr>
            <p:ph sz="quarter" idx="1"/>
          </p:nvPr>
        </p:nvSpPr>
        <p:spPr>
          <a:xfrm>
            <a:off x="457200" y="381000"/>
            <a:ext cx="8229600" cy="5749925"/>
          </a:xfrm>
        </p:spPr>
        <p:txBody>
          <a:bodyPr/>
          <a:lstStyle/>
          <a:p>
            <a:pPr eaLnBrk="1" hangingPunct="1">
              <a:lnSpc>
                <a:spcPct val="90000"/>
              </a:lnSpc>
              <a:defRPr/>
            </a:pPr>
            <a:r>
              <a:rPr lang="en-US"/>
              <a:t>The patient is asked to practice sixty minutes each day in a quite room  free from intruders &amp; phone calls.</a:t>
            </a:r>
          </a:p>
          <a:p>
            <a:pPr eaLnBrk="1" hangingPunct="1">
              <a:lnSpc>
                <a:spcPct val="90000"/>
              </a:lnSpc>
              <a:defRPr/>
            </a:pPr>
            <a:r>
              <a:rPr lang="en-US"/>
              <a:t> Progressive relaxation schedule of items:</a:t>
            </a:r>
          </a:p>
          <a:p>
            <a:pPr eaLnBrk="1" hangingPunct="1">
              <a:lnSpc>
                <a:spcPct val="90000"/>
              </a:lnSpc>
              <a:buFontTx/>
              <a:buNone/>
              <a:defRPr/>
            </a:pPr>
            <a:r>
              <a:rPr lang="en-US"/>
              <a:t>1)Arms: -extend wrist </a:t>
            </a:r>
          </a:p>
          <a:p>
            <a:pPr eaLnBrk="1" hangingPunct="1">
              <a:lnSpc>
                <a:spcPct val="90000"/>
              </a:lnSpc>
              <a:buFontTx/>
              <a:buNone/>
              <a:defRPr/>
            </a:pPr>
            <a:r>
              <a:rPr lang="en-US"/>
              <a:t>              -flex wrist</a:t>
            </a:r>
          </a:p>
          <a:p>
            <a:pPr eaLnBrk="1" hangingPunct="1">
              <a:lnSpc>
                <a:spcPct val="90000"/>
              </a:lnSpc>
              <a:buFontTx/>
              <a:buNone/>
              <a:defRPr/>
            </a:pPr>
            <a:r>
              <a:rPr lang="en-US"/>
              <a:t>              -relax only</a:t>
            </a:r>
          </a:p>
          <a:p>
            <a:pPr eaLnBrk="1" hangingPunct="1">
              <a:lnSpc>
                <a:spcPct val="90000"/>
              </a:lnSpc>
              <a:buFontTx/>
              <a:buNone/>
              <a:defRPr/>
            </a:pPr>
            <a:r>
              <a:rPr lang="en-US"/>
              <a:t>              -flex (bend) elbow</a:t>
            </a:r>
          </a:p>
          <a:p>
            <a:pPr eaLnBrk="1" hangingPunct="1">
              <a:lnSpc>
                <a:spcPct val="90000"/>
              </a:lnSpc>
              <a:buFontTx/>
              <a:buNone/>
              <a:defRPr/>
            </a:pPr>
            <a:r>
              <a:rPr lang="en-US"/>
              <a:t>              -extend elbow</a:t>
            </a:r>
          </a:p>
          <a:p>
            <a:pPr eaLnBrk="1" hangingPunct="1">
              <a:lnSpc>
                <a:spcPct val="90000"/>
              </a:lnSpc>
              <a:buFontTx/>
              <a:buNone/>
              <a:defRPr/>
            </a:pPr>
            <a:r>
              <a:rPr lang="en-US"/>
              <a:t>              -relax only</a:t>
            </a:r>
          </a:p>
          <a:p>
            <a:pPr eaLnBrk="1" hangingPunct="1">
              <a:lnSpc>
                <a:spcPct val="90000"/>
              </a:lnSpc>
              <a:buFontTx/>
              <a:buNone/>
              <a:defRPr/>
            </a:pPr>
            <a:r>
              <a:rPr lang="en-US"/>
              <a:t>              -stiffen whole arm</a:t>
            </a:r>
          </a:p>
          <a:p>
            <a:pPr eaLnBrk="1" hangingPunct="1">
              <a:lnSpc>
                <a:spcPct val="90000"/>
              </a:lnSpc>
              <a:buFontTx/>
              <a:buNone/>
              <a:defRPr/>
            </a:pP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3" name="Rectangle 5"/>
          <p:cNvSpPr>
            <a:spLocks noGrp="1" noChangeArrowheads="1"/>
          </p:cNvSpPr>
          <p:nvPr>
            <p:ph type="title"/>
          </p:nvPr>
        </p:nvSpPr>
        <p:spPr/>
        <p:txBody>
          <a:bodyPr/>
          <a:lstStyle/>
          <a:p>
            <a:pPr eaLnBrk="1" hangingPunct="1">
              <a:defRPr/>
            </a:pPr>
            <a:endParaRPr lang="en-US"/>
          </a:p>
        </p:txBody>
      </p:sp>
      <p:pic>
        <p:nvPicPr>
          <p:cNvPr id="40963" name="Picture 4" descr="SCAN"/>
          <p:cNvPicPr>
            <a:picLocks noGrp="1" noChangeAspect="1" noChangeArrowheads="1"/>
          </p:cNvPicPr>
          <p:nvPr>
            <p:ph sz="quarter" idx="1"/>
          </p:nvPr>
        </p:nvPicPr>
        <p:blipFill>
          <a:blip r:embed="rId2" cstate="print"/>
          <a:srcRect/>
          <a:stretch>
            <a:fillRect/>
          </a:stretch>
        </p:blipFill>
        <p:spPr>
          <a:xfrm>
            <a:off x="0" y="0"/>
            <a:ext cx="9144000" cy="6858000"/>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81" name="Rectangle 5"/>
          <p:cNvSpPr>
            <a:spLocks noGrp="1" noChangeArrowheads="1"/>
          </p:cNvSpPr>
          <p:nvPr>
            <p:ph type="title"/>
          </p:nvPr>
        </p:nvSpPr>
        <p:spPr/>
        <p:txBody>
          <a:bodyPr/>
          <a:lstStyle/>
          <a:p>
            <a:pPr eaLnBrk="1" hangingPunct="1">
              <a:defRPr/>
            </a:pPr>
            <a:endParaRPr lang="en-US"/>
          </a:p>
        </p:txBody>
      </p:sp>
      <p:pic>
        <p:nvPicPr>
          <p:cNvPr id="41987" name="Picture 4" descr="SCAN 001"/>
          <p:cNvPicPr>
            <a:picLocks noGrp="1" noChangeAspect="1" noChangeArrowheads="1"/>
          </p:cNvPicPr>
          <p:nvPr>
            <p:ph sz="quarter" idx="1"/>
          </p:nvPr>
        </p:nvPicPr>
        <p:blipFill>
          <a:blip r:embed="rId2" cstate="print"/>
          <a:srcRect/>
          <a:stretch>
            <a:fillRect/>
          </a:stretch>
        </p:blipFill>
        <p:spPr>
          <a:xfrm>
            <a:off x="0" y="0"/>
            <a:ext cx="9144000" cy="6858000"/>
          </a:xfr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p:txBody>
          <a:bodyPr/>
          <a:lstStyle/>
          <a:p>
            <a:pPr eaLnBrk="1" hangingPunct="1">
              <a:defRPr/>
            </a:pPr>
            <a:endParaRPr lang="en-US"/>
          </a:p>
        </p:txBody>
      </p:sp>
      <p:sp>
        <p:nvSpPr>
          <p:cNvPr id="670723" name="Rectangle 3"/>
          <p:cNvSpPr>
            <a:spLocks noGrp="1" noChangeArrowheads="1"/>
          </p:cNvSpPr>
          <p:nvPr>
            <p:ph sz="quarter" idx="1"/>
          </p:nvPr>
        </p:nvSpPr>
        <p:spPr>
          <a:xfrm>
            <a:off x="457200" y="304800"/>
            <a:ext cx="8229600" cy="5826125"/>
          </a:xfrm>
        </p:spPr>
        <p:txBody>
          <a:bodyPr/>
          <a:lstStyle/>
          <a:p>
            <a:pPr eaLnBrk="1" hangingPunct="1">
              <a:lnSpc>
                <a:spcPct val="90000"/>
              </a:lnSpc>
              <a:buFont typeface="Wingdings" pitchFamily="2" charset="2"/>
              <a:buNone/>
              <a:defRPr/>
            </a:pPr>
            <a:r>
              <a:rPr lang="en-US"/>
              <a:t>2)Legs: -dorsiflex foot</a:t>
            </a:r>
          </a:p>
          <a:p>
            <a:pPr eaLnBrk="1" hangingPunct="1">
              <a:lnSpc>
                <a:spcPct val="90000"/>
              </a:lnSpc>
              <a:buFont typeface="Wingdings" pitchFamily="2" charset="2"/>
              <a:buNone/>
              <a:defRPr/>
            </a:pPr>
            <a:r>
              <a:rPr lang="en-US"/>
              <a:t>             -plantarflex foot</a:t>
            </a:r>
          </a:p>
          <a:p>
            <a:pPr eaLnBrk="1" hangingPunct="1">
              <a:lnSpc>
                <a:spcPct val="90000"/>
              </a:lnSpc>
              <a:buFont typeface="Wingdings" pitchFamily="2" charset="2"/>
              <a:buNone/>
              <a:defRPr/>
            </a:pPr>
            <a:r>
              <a:rPr lang="en-US"/>
              <a:t>             -relax only</a:t>
            </a:r>
          </a:p>
          <a:p>
            <a:pPr eaLnBrk="1" hangingPunct="1">
              <a:lnSpc>
                <a:spcPct val="90000"/>
              </a:lnSpc>
              <a:buFont typeface="Wingdings" pitchFamily="2" charset="2"/>
              <a:buNone/>
              <a:defRPr/>
            </a:pPr>
            <a:r>
              <a:rPr lang="en-US"/>
              <a:t>             -extend knee from bent position </a:t>
            </a:r>
          </a:p>
          <a:p>
            <a:pPr eaLnBrk="1" hangingPunct="1">
              <a:lnSpc>
                <a:spcPct val="90000"/>
              </a:lnSpc>
              <a:buFont typeface="Wingdings" pitchFamily="2" charset="2"/>
              <a:buNone/>
              <a:defRPr/>
            </a:pPr>
            <a:r>
              <a:rPr lang="en-US"/>
              <a:t>             -flex knee dragging foot along floor</a:t>
            </a:r>
          </a:p>
          <a:p>
            <a:pPr eaLnBrk="1" hangingPunct="1">
              <a:lnSpc>
                <a:spcPct val="90000"/>
              </a:lnSpc>
              <a:buFont typeface="Wingdings" pitchFamily="2" charset="2"/>
              <a:buNone/>
              <a:defRPr/>
            </a:pPr>
            <a:r>
              <a:rPr lang="en-US"/>
              <a:t>             -relax only</a:t>
            </a:r>
          </a:p>
          <a:p>
            <a:pPr eaLnBrk="1" hangingPunct="1">
              <a:lnSpc>
                <a:spcPct val="90000"/>
              </a:lnSpc>
              <a:buFont typeface="Wingdings" pitchFamily="2" charset="2"/>
              <a:buNone/>
              <a:defRPr/>
            </a:pPr>
            <a:r>
              <a:rPr lang="en-US"/>
              <a:t>             -flex hip</a:t>
            </a:r>
          </a:p>
          <a:p>
            <a:pPr eaLnBrk="1" hangingPunct="1">
              <a:lnSpc>
                <a:spcPct val="90000"/>
              </a:lnSpc>
              <a:buFont typeface="Wingdings" pitchFamily="2" charset="2"/>
              <a:buNone/>
              <a:defRPr/>
            </a:pPr>
            <a:r>
              <a:rPr lang="en-US"/>
              <a:t>             -extend hip</a:t>
            </a:r>
          </a:p>
          <a:p>
            <a:pPr eaLnBrk="1" hangingPunct="1">
              <a:lnSpc>
                <a:spcPct val="90000"/>
              </a:lnSpc>
              <a:buFont typeface="Wingdings" pitchFamily="2" charset="2"/>
              <a:buNone/>
              <a:defRPr/>
            </a:pPr>
            <a:r>
              <a:rPr lang="en-US"/>
              <a:t>             -relax only</a:t>
            </a:r>
          </a:p>
          <a:p>
            <a:pPr eaLnBrk="1" hangingPunct="1">
              <a:lnSpc>
                <a:spcPct val="90000"/>
              </a:lnSpc>
              <a:buFont typeface="Wingdings" pitchFamily="2" charset="2"/>
              <a:buNone/>
              <a:defRPr/>
            </a:pPr>
            <a:r>
              <a:rPr lang="en-US"/>
              <a:t>             -stiffen entire leg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p:txBody>
          <a:bodyPr/>
          <a:lstStyle/>
          <a:p>
            <a:pPr eaLnBrk="1" hangingPunct="1">
              <a:defRPr/>
            </a:pPr>
            <a:endParaRPr lang="en-US"/>
          </a:p>
        </p:txBody>
      </p:sp>
      <p:sp>
        <p:nvSpPr>
          <p:cNvPr id="671747" name="Rectangle 3"/>
          <p:cNvSpPr>
            <a:spLocks noGrp="1" noChangeArrowheads="1"/>
          </p:cNvSpPr>
          <p:nvPr>
            <p:ph sz="quarter" idx="1"/>
          </p:nvPr>
        </p:nvSpPr>
        <p:spPr>
          <a:xfrm>
            <a:off x="457200" y="304800"/>
            <a:ext cx="8229600" cy="5826125"/>
          </a:xfrm>
        </p:spPr>
        <p:txBody>
          <a:bodyPr/>
          <a:lstStyle/>
          <a:p>
            <a:pPr eaLnBrk="1" hangingPunct="1">
              <a:lnSpc>
                <a:spcPct val="80000"/>
              </a:lnSpc>
              <a:buFont typeface="Wingdings" pitchFamily="2" charset="2"/>
              <a:buNone/>
              <a:defRPr/>
            </a:pPr>
            <a:r>
              <a:rPr lang="en-US" sz="2800"/>
              <a:t>3) </a:t>
            </a:r>
            <a:r>
              <a:rPr lang="en-US"/>
              <a:t>Trunk: -contract (pull in) abdomen</a:t>
            </a:r>
          </a:p>
          <a:p>
            <a:pPr eaLnBrk="1" hangingPunct="1">
              <a:lnSpc>
                <a:spcPct val="80000"/>
              </a:lnSpc>
              <a:buFont typeface="Wingdings" pitchFamily="2" charset="2"/>
              <a:buNone/>
              <a:defRPr/>
            </a:pPr>
            <a:r>
              <a:rPr lang="en-US"/>
              <a:t>                -extend spine (arch back slightly)</a:t>
            </a:r>
          </a:p>
          <a:p>
            <a:pPr eaLnBrk="1" hangingPunct="1">
              <a:lnSpc>
                <a:spcPct val="80000"/>
              </a:lnSpc>
              <a:buFont typeface="Wingdings" pitchFamily="2" charset="2"/>
              <a:buNone/>
              <a:defRPr/>
            </a:pPr>
            <a:r>
              <a:rPr lang="en-US"/>
              <a:t>                -relax only</a:t>
            </a:r>
          </a:p>
          <a:p>
            <a:pPr eaLnBrk="1" hangingPunct="1">
              <a:lnSpc>
                <a:spcPct val="80000"/>
              </a:lnSpc>
              <a:buFont typeface="Wingdings" pitchFamily="2" charset="2"/>
              <a:buNone/>
              <a:defRPr/>
            </a:pPr>
            <a:r>
              <a:rPr lang="en-US"/>
              <a:t>                -observe the action of breathing </a:t>
            </a:r>
          </a:p>
          <a:p>
            <a:pPr eaLnBrk="1" hangingPunct="1">
              <a:lnSpc>
                <a:spcPct val="80000"/>
              </a:lnSpc>
              <a:buFont typeface="Wingdings" pitchFamily="2" charset="2"/>
              <a:buNone/>
              <a:defRPr/>
            </a:pPr>
            <a:r>
              <a:rPr lang="en-US"/>
              <a:t>                -brace shoulders back</a:t>
            </a:r>
          </a:p>
          <a:p>
            <a:pPr eaLnBrk="1" hangingPunct="1">
              <a:lnSpc>
                <a:spcPct val="80000"/>
              </a:lnSpc>
              <a:buFont typeface="Wingdings" pitchFamily="2" charset="2"/>
              <a:buNone/>
              <a:defRPr/>
            </a:pPr>
            <a:r>
              <a:rPr lang="en-US"/>
              <a:t>                -relax only</a:t>
            </a:r>
          </a:p>
          <a:p>
            <a:pPr eaLnBrk="1" hangingPunct="1">
              <a:lnSpc>
                <a:spcPct val="80000"/>
              </a:lnSpc>
              <a:buFont typeface="Wingdings" pitchFamily="2" charset="2"/>
              <a:buNone/>
              <a:defRPr/>
            </a:pPr>
            <a:r>
              <a:rPr lang="en-US"/>
              <a:t>                -flex shoulder joint (bring bent arm </a:t>
            </a:r>
          </a:p>
          <a:p>
            <a:pPr eaLnBrk="1" hangingPunct="1">
              <a:lnSpc>
                <a:spcPct val="80000"/>
              </a:lnSpc>
              <a:buFont typeface="Wingdings" pitchFamily="2" charset="2"/>
              <a:buNone/>
              <a:defRPr/>
            </a:pPr>
            <a:r>
              <a:rPr lang="en-US"/>
              <a:t>                  across chest)</a:t>
            </a:r>
          </a:p>
          <a:p>
            <a:pPr eaLnBrk="1" hangingPunct="1">
              <a:lnSpc>
                <a:spcPct val="80000"/>
              </a:lnSpc>
              <a:buFont typeface="Wingdings" pitchFamily="2" charset="2"/>
              <a:buNone/>
              <a:defRPr/>
            </a:pPr>
            <a:r>
              <a:rPr lang="en-US"/>
              <a:t>                -repeat with other arm</a:t>
            </a:r>
          </a:p>
          <a:p>
            <a:pPr eaLnBrk="1" hangingPunct="1">
              <a:lnSpc>
                <a:spcPct val="80000"/>
              </a:lnSpc>
              <a:buFont typeface="Wingdings" pitchFamily="2" charset="2"/>
              <a:buNone/>
              <a:defRPr/>
            </a:pPr>
            <a:r>
              <a:rPr lang="en-US"/>
              <a:t>                -relax only</a:t>
            </a:r>
          </a:p>
          <a:p>
            <a:pPr eaLnBrk="1" hangingPunct="1">
              <a:lnSpc>
                <a:spcPct val="80000"/>
              </a:lnSpc>
              <a:buFont typeface="Wingdings" pitchFamily="2" charset="2"/>
              <a:buNone/>
              <a:defRPr/>
            </a:pPr>
            <a:r>
              <a:rPr lang="en-US"/>
              <a:t>                -raise shoulders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p:txBody>
          <a:bodyPr/>
          <a:lstStyle/>
          <a:p>
            <a:pPr eaLnBrk="1" hangingPunct="1">
              <a:defRPr/>
            </a:pPr>
            <a:endParaRPr lang="en-US"/>
          </a:p>
        </p:txBody>
      </p:sp>
      <p:sp>
        <p:nvSpPr>
          <p:cNvPr id="672771" name="Rectangle 3"/>
          <p:cNvSpPr>
            <a:spLocks noGrp="1" noChangeArrowheads="1"/>
          </p:cNvSpPr>
          <p:nvPr>
            <p:ph sz="quarter" idx="1"/>
          </p:nvPr>
        </p:nvSpPr>
        <p:spPr>
          <a:xfrm>
            <a:off x="457200" y="304800"/>
            <a:ext cx="8229600" cy="5826125"/>
          </a:xfrm>
        </p:spPr>
        <p:txBody>
          <a:bodyPr/>
          <a:lstStyle/>
          <a:p>
            <a:pPr eaLnBrk="1" hangingPunct="1">
              <a:lnSpc>
                <a:spcPct val="90000"/>
              </a:lnSpc>
              <a:buFont typeface="Wingdings" pitchFamily="2" charset="2"/>
              <a:buNone/>
              <a:defRPr/>
            </a:pPr>
            <a:r>
              <a:rPr lang="en-US" sz="2800"/>
              <a:t>4) Neck: -press neck back into pillow/headrest</a:t>
            </a:r>
          </a:p>
          <a:p>
            <a:pPr eaLnBrk="1" hangingPunct="1">
              <a:lnSpc>
                <a:spcPct val="90000"/>
              </a:lnSpc>
              <a:buFont typeface="Wingdings" pitchFamily="2" charset="2"/>
              <a:buNone/>
              <a:defRPr/>
            </a:pPr>
            <a:r>
              <a:rPr lang="en-US" sz="2800"/>
              <a:t>               -raise head off pillow</a:t>
            </a:r>
          </a:p>
          <a:p>
            <a:pPr eaLnBrk="1" hangingPunct="1">
              <a:lnSpc>
                <a:spcPct val="90000"/>
              </a:lnSpc>
              <a:buFont typeface="Wingdings" pitchFamily="2" charset="2"/>
              <a:buNone/>
              <a:defRPr/>
            </a:pPr>
            <a:r>
              <a:rPr lang="en-US" sz="2800"/>
              <a:t>               -relax only</a:t>
            </a:r>
          </a:p>
          <a:p>
            <a:pPr eaLnBrk="1" hangingPunct="1">
              <a:lnSpc>
                <a:spcPct val="90000"/>
              </a:lnSpc>
              <a:buFont typeface="Wingdings" pitchFamily="2" charset="2"/>
              <a:buNone/>
              <a:defRPr/>
            </a:pPr>
            <a:r>
              <a:rPr lang="en-US" sz="2800"/>
              <a:t>               -bend head to right </a:t>
            </a:r>
          </a:p>
          <a:p>
            <a:pPr eaLnBrk="1" hangingPunct="1">
              <a:lnSpc>
                <a:spcPct val="90000"/>
              </a:lnSpc>
              <a:buFont typeface="Wingdings" pitchFamily="2" charset="2"/>
              <a:buNone/>
              <a:defRPr/>
            </a:pPr>
            <a:r>
              <a:rPr lang="en-US" sz="2800"/>
              <a:t>               -bend head to left</a:t>
            </a:r>
          </a:p>
          <a:p>
            <a:pPr eaLnBrk="1" hangingPunct="1">
              <a:lnSpc>
                <a:spcPct val="90000"/>
              </a:lnSpc>
              <a:buFont typeface="Wingdings" pitchFamily="2" charset="2"/>
              <a:buNone/>
              <a:defRPr/>
            </a:pPr>
            <a:r>
              <a:rPr lang="en-US" sz="2800"/>
              <a:t>               -relax only</a:t>
            </a:r>
          </a:p>
          <a:p>
            <a:pPr eaLnBrk="1" hangingPunct="1">
              <a:lnSpc>
                <a:spcPct val="90000"/>
              </a:lnSpc>
              <a:buFont typeface="Wingdings" pitchFamily="2" charset="2"/>
              <a:buNone/>
              <a:defRPr/>
            </a:pPr>
            <a:r>
              <a:rPr lang="en-US" sz="2800"/>
              <a:t>5) Eye area: -raise eyebrows </a:t>
            </a:r>
          </a:p>
          <a:p>
            <a:pPr eaLnBrk="1" hangingPunct="1">
              <a:lnSpc>
                <a:spcPct val="90000"/>
              </a:lnSpc>
              <a:buFont typeface="Wingdings" pitchFamily="2" charset="2"/>
              <a:buNone/>
              <a:defRPr/>
            </a:pPr>
            <a:r>
              <a:rPr lang="en-US" sz="2800"/>
              <a:t>                    -frown</a:t>
            </a:r>
          </a:p>
          <a:p>
            <a:pPr eaLnBrk="1" hangingPunct="1">
              <a:lnSpc>
                <a:spcPct val="90000"/>
              </a:lnSpc>
              <a:buFont typeface="Wingdings" pitchFamily="2" charset="2"/>
              <a:buNone/>
              <a:defRPr/>
            </a:pPr>
            <a:r>
              <a:rPr lang="en-US" sz="2800"/>
              <a:t>                    -relax only</a:t>
            </a:r>
          </a:p>
          <a:p>
            <a:pPr eaLnBrk="1" hangingPunct="1">
              <a:lnSpc>
                <a:spcPct val="90000"/>
              </a:lnSpc>
              <a:buFont typeface="Wingdings" pitchFamily="2" charset="2"/>
              <a:buNone/>
              <a:defRPr/>
            </a:pPr>
            <a:r>
              <a:rPr lang="en-US" sz="2800"/>
              <a:t>                    -close eyes tightly</a:t>
            </a:r>
          </a:p>
          <a:p>
            <a:pPr eaLnBrk="1" hangingPunct="1">
              <a:lnSpc>
                <a:spcPct val="90000"/>
              </a:lnSpc>
              <a:buFont typeface="Wingdings" pitchFamily="2" charset="2"/>
              <a:buNone/>
              <a:defRPr/>
            </a:pPr>
            <a:r>
              <a:rPr lang="en-US" sz="2800"/>
              <a:t>                    -look left with eyes closed</a:t>
            </a:r>
          </a:p>
          <a:p>
            <a:pPr eaLnBrk="1" hangingPunct="1">
              <a:lnSpc>
                <a:spcPct val="90000"/>
              </a:lnSpc>
              <a:buFont typeface="Wingdings" pitchFamily="2" charset="2"/>
              <a:buNone/>
              <a:defRPr/>
            </a:pPr>
            <a:r>
              <a:rPr lang="en-US" sz="2800"/>
              <a:t>                    -relax only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p:txBody>
          <a:bodyPr/>
          <a:lstStyle/>
          <a:p>
            <a:pPr eaLnBrk="1" hangingPunct="1">
              <a:defRPr/>
            </a:pPr>
            <a:endParaRPr lang="en-US"/>
          </a:p>
        </p:txBody>
      </p:sp>
      <p:sp>
        <p:nvSpPr>
          <p:cNvPr id="673795" name="Rectangle 3"/>
          <p:cNvSpPr>
            <a:spLocks noGrp="1" noChangeArrowheads="1"/>
          </p:cNvSpPr>
          <p:nvPr>
            <p:ph sz="quarter" idx="1"/>
          </p:nvPr>
        </p:nvSpPr>
        <p:spPr>
          <a:xfrm>
            <a:off x="457200" y="304800"/>
            <a:ext cx="8229600" cy="5826125"/>
          </a:xfrm>
        </p:spPr>
        <p:txBody>
          <a:bodyPr/>
          <a:lstStyle/>
          <a:p>
            <a:pPr eaLnBrk="1" hangingPunct="1">
              <a:lnSpc>
                <a:spcPct val="90000"/>
              </a:lnSpc>
              <a:buFont typeface="Wingdings" pitchFamily="2" charset="2"/>
              <a:buNone/>
              <a:defRPr/>
            </a:pPr>
            <a:r>
              <a:rPr lang="en-US" sz="2800"/>
              <a:t>            -look right with eyes closed</a:t>
            </a:r>
          </a:p>
          <a:p>
            <a:pPr eaLnBrk="1" hangingPunct="1">
              <a:lnSpc>
                <a:spcPct val="90000"/>
              </a:lnSpc>
              <a:buFont typeface="Wingdings" pitchFamily="2" charset="2"/>
              <a:buNone/>
              <a:defRPr/>
            </a:pPr>
            <a:r>
              <a:rPr lang="en-US" sz="2800"/>
              <a:t>            -look up with eyes closed </a:t>
            </a:r>
          </a:p>
          <a:p>
            <a:pPr eaLnBrk="1" hangingPunct="1">
              <a:lnSpc>
                <a:spcPct val="90000"/>
              </a:lnSpc>
              <a:buFont typeface="Wingdings" pitchFamily="2" charset="2"/>
              <a:buNone/>
              <a:defRPr/>
            </a:pPr>
            <a:r>
              <a:rPr lang="en-US" sz="2800"/>
              <a:t>            -relax only</a:t>
            </a:r>
          </a:p>
          <a:p>
            <a:pPr eaLnBrk="1" hangingPunct="1">
              <a:lnSpc>
                <a:spcPct val="90000"/>
              </a:lnSpc>
              <a:buFont typeface="Wingdings" pitchFamily="2" charset="2"/>
              <a:buNone/>
              <a:defRPr/>
            </a:pPr>
            <a:r>
              <a:rPr lang="en-US" sz="2800"/>
              <a:t>            -look down with eyes closed </a:t>
            </a:r>
          </a:p>
          <a:p>
            <a:pPr eaLnBrk="1" hangingPunct="1">
              <a:lnSpc>
                <a:spcPct val="90000"/>
              </a:lnSpc>
              <a:buFont typeface="Wingdings" pitchFamily="2" charset="2"/>
              <a:buNone/>
              <a:defRPr/>
            </a:pPr>
            <a:r>
              <a:rPr lang="en-US" sz="2800"/>
              <a:t>            -look forward with eyes closed</a:t>
            </a:r>
          </a:p>
          <a:p>
            <a:pPr eaLnBrk="1" hangingPunct="1">
              <a:lnSpc>
                <a:spcPct val="90000"/>
              </a:lnSpc>
              <a:buFont typeface="Wingdings" pitchFamily="2" charset="2"/>
              <a:buNone/>
              <a:defRPr/>
            </a:pPr>
            <a:r>
              <a:rPr lang="en-US" sz="2800"/>
              <a:t>            -relax only</a:t>
            </a:r>
          </a:p>
          <a:p>
            <a:pPr eaLnBrk="1" hangingPunct="1">
              <a:lnSpc>
                <a:spcPct val="90000"/>
              </a:lnSpc>
              <a:buFont typeface="Wingdings" pitchFamily="2" charset="2"/>
              <a:buNone/>
              <a:defRPr/>
            </a:pPr>
            <a:r>
              <a:rPr lang="en-US" sz="2800"/>
              <a:t>6) Visual imagination:</a:t>
            </a:r>
          </a:p>
          <a:p>
            <a:pPr eaLnBrk="1" hangingPunct="1">
              <a:lnSpc>
                <a:spcPct val="90000"/>
              </a:lnSpc>
              <a:buFont typeface="Wingdings" pitchFamily="2" charset="2"/>
              <a:buNone/>
              <a:defRPr/>
            </a:pPr>
            <a:r>
              <a:rPr lang="en-US" sz="2800"/>
              <a:t>            -imagine a pen moving slowly, then fast</a:t>
            </a:r>
          </a:p>
          <a:p>
            <a:pPr eaLnBrk="1" hangingPunct="1">
              <a:lnSpc>
                <a:spcPct val="90000"/>
              </a:lnSpc>
              <a:buFont typeface="Wingdings" pitchFamily="2" charset="2"/>
              <a:buNone/>
              <a:defRPr/>
            </a:pPr>
            <a:r>
              <a:rPr lang="en-US" sz="2800"/>
              <a:t>            -imagine a train passing, a person </a:t>
            </a:r>
          </a:p>
          <a:p>
            <a:pPr eaLnBrk="1" hangingPunct="1">
              <a:lnSpc>
                <a:spcPct val="90000"/>
              </a:lnSpc>
              <a:buFont typeface="Wingdings" pitchFamily="2" charset="2"/>
              <a:buNone/>
              <a:defRPr/>
            </a:pPr>
            <a:r>
              <a:rPr lang="en-US" sz="2800"/>
              <a:t>             walking by</a:t>
            </a:r>
          </a:p>
          <a:p>
            <a:pPr eaLnBrk="1" hangingPunct="1">
              <a:lnSpc>
                <a:spcPct val="90000"/>
              </a:lnSpc>
              <a:buFont typeface="Wingdings" pitchFamily="2" charset="2"/>
              <a:buNone/>
              <a:defRPr/>
            </a:pPr>
            <a:r>
              <a:rPr lang="en-US" sz="2800"/>
              <a:t>            -relax eyes</a:t>
            </a:r>
          </a:p>
          <a:p>
            <a:pPr eaLnBrk="1" hangingPunct="1">
              <a:lnSpc>
                <a:spcPct val="90000"/>
              </a:lnSpc>
              <a:buFont typeface="Wingdings" pitchFamily="2" charset="2"/>
              <a:buNone/>
              <a:defRPr/>
            </a:pPr>
            <a:r>
              <a:rPr lang="en-US" sz="280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3" name="Rectangle 3"/>
          <p:cNvSpPr>
            <a:spLocks noGrp="1" noChangeArrowheads="1"/>
          </p:cNvSpPr>
          <p:nvPr>
            <p:ph type="body" sz="half" idx="1"/>
          </p:nvPr>
        </p:nvSpPr>
        <p:spPr>
          <a:xfrm>
            <a:off x="457200" y="685800"/>
            <a:ext cx="8229600" cy="5867400"/>
          </a:xfrm>
        </p:spPr>
        <p:txBody>
          <a:bodyPr/>
          <a:lstStyle/>
          <a:p>
            <a:pPr marL="609600" indent="-609600" eaLnBrk="1" hangingPunct="1">
              <a:lnSpc>
                <a:spcPct val="80000"/>
              </a:lnSpc>
              <a:buFont typeface="Wingdings" pitchFamily="2" charset="2"/>
              <a:buNone/>
              <a:defRPr/>
            </a:pPr>
            <a:endParaRPr lang="en-US" sz="2000" dirty="0"/>
          </a:p>
          <a:p>
            <a:pPr marL="609600" indent="-609600" eaLnBrk="1" hangingPunct="1">
              <a:lnSpc>
                <a:spcPct val="80000"/>
              </a:lnSpc>
              <a:defRPr/>
            </a:pPr>
            <a:r>
              <a:rPr lang="en-US" sz="2400" dirty="0">
                <a:latin typeface="Times New Roman" pitchFamily="18" charset="0"/>
                <a:cs typeface="Times New Roman" pitchFamily="18" charset="0"/>
              </a:rPr>
              <a:t>When a body is subjected to a challenging </a:t>
            </a:r>
            <a:r>
              <a:rPr lang="en-US" sz="2400" dirty="0" err="1">
                <a:latin typeface="Times New Roman" pitchFamily="18" charset="0"/>
                <a:cs typeface="Times New Roman" pitchFamily="18" charset="0"/>
              </a:rPr>
              <a:t>stimulus,a</a:t>
            </a:r>
            <a:r>
              <a:rPr lang="en-US" sz="2400" dirty="0">
                <a:latin typeface="Times New Roman" pitchFamily="18" charset="0"/>
                <a:cs typeface="Times New Roman" pitchFamily="18" charset="0"/>
              </a:rPr>
              <a:t> characteristic response </a:t>
            </a:r>
            <a:r>
              <a:rPr lang="en-US" sz="2400" dirty="0" err="1">
                <a:latin typeface="Times New Roman" pitchFamily="18" charset="0"/>
                <a:cs typeface="Times New Roman" pitchFamily="18" charset="0"/>
              </a:rPr>
              <a:t>occurs,that</a:t>
            </a:r>
            <a:r>
              <a:rPr lang="en-US" sz="2400" dirty="0">
                <a:latin typeface="Times New Roman" pitchFamily="18" charset="0"/>
                <a:cs typeface="Times New Roman" pitchFamily="18" charset="0"/>
              </a:rPr>
              <a:t> is Stress.</a:t>
            </a:r>
          </a:p>
          <a:p>
            <a:pPr marL="609600" indent="-609600" eaLnBrk="1" hangingPunct="1">
              <a:lnSpc>
                <a:spcPct val="80000"/>
              </a:lnSpc>
              <a:defRPr/>
            </a:pPr>
            <a:r>
              <a:rPr lang="en-US" sz="2400" dirty="0">
                <a:latin typeface="Times New Roman" pitchFamily="18" charset="0"/>
                <a:cs typeface="Times New Roman" pitchFamily="18" charset="0"/>
              </a:rPr>
              <a:t>SYMPTOMS OF STRESS</a:t>
            </a:r>
          </a:p>
          <a:p>
            <a:pPr marL="609600" indent="-609600" eaLnBrk="1" hangingPunct="1">
              <a:lnSpc>
                <a:spcPct val="80000"/>
              </a:lnSpc>
              <a:buFont typeface="Wingdings" pitchFamily="2" charset="2"/>
              <a:buNone/>
              <a:defRPr/>
            </a:pPr>
            <a:endParaRPr lang="en-US" sz="2400" dirty="0">
              <a:latin typeface="Times New Roman" pitchFamily="18" charset="0"/>
              <a:cs typeface="Times New Roman" pitchFamily="18" charset="0"/>
            </a:endParaRPr>
          </a:p>
          <a:p>
            <a:pPr marL="609600" indent="-609600" eaLnBrk="1" hangingPunct="1">
              <a:lnSpc>
                <a:spcPct val="80000"/>
              </a:lnSpc>
              <a:defRPr/>
            </a:pPr>
            <a:r>
              <a:rPr lang="en-US" sz="2400" dirty="0">
                <a:latin typeface="Times New Roman" pitchFamily="18" charset="0"/>
                <a:cs typeface="Times New Roman" pitchFamily="18" charset="0"/>
              </a:rPr>
              <a:t>A) Physiological symptoms:</a:t>
            </a:r>
          </a:p>
          <a:p>
            <a:pPr marL="609600" indent="-609600" eaLnBrk="1" hangingPunct="1">
              <a:lnSpc>
                <a:spcPct val="80000"/>
              </a:lnSpc>
              <a:buFont typeface="Wingdings" pitchFamily="2" charset="2"/>
              <a:buNone/>
              <a:defRP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a:t>
            </a:r>
            <a:r>
              <a:rPr lang="en-US" sz="2400" dirty="0">
                <a:latin typeface="Times New Roman" pitchFamily="18" charset="0"/>
                <a:cs typeface="Times New Roman" pitchFamily="18" charset="0"/>
              </a:rPr>
              <a:t>)Raised heart rate</a:t>
            </a:r>
          </a:p>
          <a:p>
            <a:pPr marL="609600" indent="-609600" eaLnBrk="1" hangingPunct="1">
              <a:lnSpc>
                <a:spcPct val="80000"/>
              </a:lnSpc>
              <a:buFont typeface="Wingdings" pitchFamily="2" charset="2"/>
              <a:buNone/>
              <a:defRPr/>
            </a:pPr>
            <a:r>
              <a:rPr lang="en-US" sz="2400" dirty="0">
                <a:latin typeface="Times New Roman" pitchFamily="18" charset="0"/>
                <a:cs typeface="Times New Roman" pitchFamily="18" charset="0"/>
              </a:rPr>
              <a:t>                ii) Increased BP</a:t>
            </a:r>
          </a:p>
          <a:p>
            <a:pPr marL="609600" indent="-609600" eaLnBrk="1" hangingPunct="1">
              <a:lnSpc>
                <a:spcPct val="80000"/>
              </a:lnSpc>
              <a:buFont typeface="Wingdings" pitchFamily="2" charset="2"/>
              <a:buNone/>
              <a:defRPr/>
            </a:pPr>
            <a:r>
              <a:rPr lang="en-US" sz="2400" dirty="0">
                <a:latin typeface="Times New Roman" pitchFamily="18" charset="0"/>
                <a:cs typeface="Times New Roman" pitchFamily="18" charset="0"/>
              </a:rPr>
              <a:t>                iii)Sweating</a:t>
            </a:r>
          </a:p>
          <a:p>
            <a:pPr marL="609600" indent="-609600" eaLnBrk="1" hangingPunct="1">
              <a:lnSpc>
                <a:spcPct val="80000"/>
              </a:lnSpc>
              <a:buFont typeface="Wingdings" pitchFamily="2" charset="2"/>
              <a:buNone/>
              <a:defRPr/>
            </a:pPr>
            <a:r>
              <a:rPr lang="en-US" sz="2400" dirty="0">
                <a:latin typeface="Times New Roman" pitchFamily="18" charset="0"/>
                <a:cs typeface="Times New Roman" pitchFamily="18" charset="0"/>
              </a:rPr>
              <a:t>                iv)Raised blood coagulation rate</a:t>
            </a:r>
          </a:p>
          <a:p>
            <a:pPr marL="609600" indent="-609600" eaLnBrk="1" hangingPunct="1">
              <a:lnSpc>
                <a:spcPct val="80000"/>
              </a:lnSpc>
              <a:buFont typeface="Wingdings" pitchFamily="2" charset="2"/>
              <a:buNone/>
              <a:defRPr/>
            </a:pPr>
            <a:r>
              <a:rPr lang="en-US" sz="2400" dirty="0">
                <a:latin typeface="Times New Roman" pitchFamily="18" charset="0"/>
                <a:cs typeface="Times New Roman" pitchFamily="18" charset="0"/>
              </a:rPr>
              <a:t>                v)Increased ventilation </a:t>
            </a:r>
          </a:p>
          <a:p>
            <a:pPr marL="609600" indent="-609600" eaLnBrk="1" hangingPunct="1">
              <a:lnSpc>
                <a:spcPct val="80000"/>
              </a:lnSpc>
              <a:buFont typeface="Wingdings" pitchFamily="2" charset="2"/>
              <a:buNone/>
              <a:defRPr/>
            </a:pPr>
            <a:r>
              <a:rPr lang="en-US" sz="2400" dirty="0">
                <a:latin typeface="Times New Roman" pitchFamily="18" charset="0"/>
                <a:cs typeface="Times New Roman" pitchFamily="18" charset="0"/>
              </a:rPr>
              <a:t>                 vi)Raised blood glucose level.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p:txBody>
          <a:bodyPr/>
          <a:lstStyle/>
          <a:p>
            <a:pPr eaLnBrk="1" hangingPunct="1">
              <a:defRPr/>
            </a:pPr>
            <a:endParaRPr lang="en-US"/>
          </a:p>
        </p:txBody>
      </p:sp>
      <p:sp>
        <p:nvSpPr>
          <p:cNvPr id="674819" name="Rectangle 3"/>
          <p:cNvSpPr>
            <a:spLocks noGrp="1" noChangeArrowheads="1"/>
          </p:cNvSpPr>
          <p:nvPr>
            <p:ph sz="quarter" idx="1"/>
          </p:nvPr>
        </p:nvSpPr>
        <p:spPr>
          <a:xfrm>
            <a:off x="457200" y="304800"/>
            <a:ext cx="8229600" cy="5826125"/>
          </a:xfrm>
        </p:spPr>
        <p:txBody>
          <a:bodyPr/>
          <a:lstStyle/>
          <a:p>
            <a:pPr eaLnBrk="1" hangingPunct="1">
              <a:lnSpc>
                <a:spcPct val="80000"/>
              </a:lnSpc>
              <a:buFont typeface="Wingdings" pitchFamily="2" charset="2"/>
              <a:buNone/>
              <a:defRPr/>
            </a:pPr>
            <a:r>
              <a:rPr lang="en-US" sz="800"/>
              <a:t>        </a:t>
            </a:r>
            <a:r>
              <a:rPr lang="en-US" sz="2800"/>
              <a:t>-</a:t>
            </a:r>
            <a:r>
              <a:rPr lang="en-US"/>
              <a:t>imagine a bird flying and stationary</a:t>
            </a:r>
          </a:p>
          <a:p>
            <a:pPr eaLnBrk="1" hangingPunct="1">
              <a:lnSpc>
                <a:spcPct val="80000"/>
              </a:lnSpc>
              <a:buFont typeface="Wingdings" pitchFamily="2" charset="2"/>
              <a:buNone/>
              <a:defRPr/>
            </a:pPr>
            <a:r>
              <a:rPr lang="en-US"/>
              <a:t>        -imagine a ball rolling</a:t>
            </a:r>
          </a:p>
          <a:p>
            <a:pPr eaLnBrk="1" hangingPunct="1">
              <a:lnSpc>
                <a:spcPct val="80000"/>
              </a:lnSpc>
              <a:buFont typeface="Wingdings" pitchFamily="2" charset="2"/>
              <a:buNone/>
              <a:defRPr/>
            </a:pPr>
            <a:r>
              <a:rPr lang="en-US"/>
              <a:t>        -relax eyes </a:t>
            </a:r>
          </a:p>
          <a:p>
            <a:pPr eaLnBrk="1" hangingPunct="1">
              <a:lnSpc>
                <a:spcPct val="80000"/>
              </a:lnSpc>
              <a:buFont typeface="Wingdings" pitchFamily="2" charset="2"/>
              <a:buNone/>
              <a:defRPr/>
            </a:pPr>
            <a:r>
              <a:rPr lang="en-US"/>
              <a:t>        -imagine a horse grazing, a reel of cotton</a:t>
            </a:r>
          </a:p>
          <a:p>
            <a:pPr eaLnBrk="1" hangingPunct="1">
              <a:lnSpc>
                <a:spcPct val="80000"/>
              </a:lnSpc>
              <a:buFont typeface="Wingdings" pitchFamily="2" charset="2"/>
              <a:buNone/>
              <a:defRPr/>
            </a:pPr>
            <a:r>
              <a:rPr lang="en-US"/>
              <a:t>        -imagine the Prime Minister</a:t>
            </a:r>
          </a:p>
          <a:p>
            <a:pPr eaLnBrk="1" hangingPunct="1">
              <a:lnSpc>
                <a:spcPct val="80000"/>
              </a:lnSpc>
              <a:buFont typeface="Wingdings" pitchFamily="2" charset="2"/>
              <a:buNone/>
              <a:defRPr/>
            </a:pPr>
            <a:r>
              <a:rPr lang="en-US"/>
              <a:t>        -relax eyes</a:t>
            </a:r>
          </a:p>
          <a:p>
            <a:pPr eaLnBrk="1" hangingPunct="1">
              <a:lnSpc>
                <a:spcPct val="80000"/>
              </a:lnSpc>
              <a:buFont typeface="Wingdings" pitchFamily="2" charset="2"/>
              <a:buNone/>
              <a:defRPr/>
            </a:pPr>
            <a:r>
              <a:rPr lang="en-US"/>
              <a:t>7) Jaw, voice, and auditory imagination:</a:t>
            </a:r>
          </a:p>
          <a:p>
            <a:pPr eaLnBrk="1" hangingPunct="1">
              <a:lnSpc>
                <a:spcPct val="80000"/>
              </a:lnSpc>
              <a:buFont typeface="Wingdings" pitchFamily="2" charset="2"/>
              <a:buNone/>
              <a:defRPr/>
            </a:pPr>
            <a:r>
              <a:rPr lang="en-US"/>
              <a:t>        -close jaws firmly</a:t>
            </a:r>
          </a:p>
          <a:p>
            <a:pPr eaLnBrk="1" hangingPunct="1">
              <a:lnSpc>
                <a:spcPct val="80000"/>
              </a:lnSpc>
              <a:buFont typeface="Wingdings" pitchFamily="2" charset="2"/>
              <a:buNone/>
              <a:defRPr/>
            </a:pPr>
            <a:r>
              <a:rPr lang="en-US"/>
              <a:t>        -open jaws</a:t>
            </a:r>
          </a:p>
          <a:p>
            <a:pPr eaLnBrk="1" hangingPunct="1">
              <a:lnSpc>
                <a:spcPct val="80000"/>
              </a:lnSpc>
              <a:buFont typeface="Wingdings" pitchFamily="2" charset="2"/>
              <a:buNone/>
              <a:defRPr/>
            </a:pPr>
            <a:r>
              <a:rPr lang="en-US"/>
              <a:t>        -relax only</a:t>
            </a:r>
          </a:p>
          <a:p>
            <a:pPr eaLnBrk="1" hangingPunct="1">
              <a:lnSpc>
                <a:spcPct val="80000"/>
              </a:lnSpc>
              <a:buFont typeface="Wingdings" pitchFamily="2" charset="2"/>
              <a:buNone/>
              <a:defRPr/>
            </a:pPr>
            <a:r>
              <a:rPr lang="en-US"/>
              <a:t>        -bare teeth</a:t>
            </a:r>
          </a:p>
          <a:p>
            <a:pPr eaLnBrk="1" hangingPunct="1">
              <a:lnSpc>
                <a:spcPct val="80000"/>
              </a:lnSpc>
              <a:buFont typeface="Wingdings" pitchFamily="2" charset="2"/>
              <a:buNone/>
              <a:defRPr/>
            </a:pPr>
            <a:r>
              <a:rPr lang="en-US"/>
              <a:t>        -pout</a:t>
            </a:r>
          </a:p>
          <a:p>
            <a:pPr eaLnBrk="1" hangingPunct="1">
              <a:lnSpc>
                <a:spcPct val="80000"/>
              </a:lnSpc>
              <a:buFont typeface="Wingdings" pitchFamily="2" charset="2"/>
              <a:buNone/>
              <a:defRPr/>
            </a:pPr>
            <a:r>
              <a:rPr lang="en-US"/>
              <a:t>        -relax only</a:t>
            </a:r>
          </a:p>
          <a:p>
            <a:pPr eaLnBrk="1" hangingPunct="1">
              <a:lnSpc>
                <a:spcPct val="80000"/>
              </a:lnSpc>
              <a:buFont typeface="Wingdings" pitchFamily="2" charset="2"/>
              <a:buNone/>
              <a:defRPr/>
            </a:pPr>
            <a:r>
              <a:rPr lang="en-US"/>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p:txBody>
          <a:bodyPr/>
          <a:lstStyle/>
          <a:p>
            <a:pPr eaLnBrk="1" hangingPunct="1">
              <a:defRPr/>
            </a:pPr>
            <a:endParaRPr lang="en-US"/>
          </a:p>
        </p:txBody>
      </p:sp>
      <p:sp>
        <p:nvSpPr>
          <p:cNvPr id="675843" name="Rectangle 3"/>
          <p:cNvSpPr>
            <a:spLocks noGrp="1" noChangeArrowheads="1"/>
          </p:cNvSpPr>
          <p:nvPr>
            <p:ph sz="quarter" idx="1"/>
          </p:nvPr>
        </p:nvSpPr>
        <p:spPr>
          <a:xfrm>
            <a:off x="457200" y="304800"/>
            <a:ext cx="8229600" cy="5826125"/>
          </a:xfrm>
        </p:spPr>
        <p:txBody>
          <a:bodyPr>
            <a:normAutofit fontScale="92500" lnSpcReduction="10000"/>
          </a:bodyPr>
          <a:lstStyle/>
          <a:p>
            <a:pPr eaLnBrk="1" hangingPunct="1">
              <a:lnSpc>
                <a:spcPct val="80000"/>
              </a:lnSpc>
              <a:buFont typeface="Wingdings" pitchFamily="2" charset="2"/>
              <a:buNone/>
              <a:defRPr/>
            </a:pPr>
            <a:r>
              <a:rPr lang="en-US" sz="800"/>
              <a:t>      </a:t>
            </a:r>
            <a:r>
              <a:rPr lang="en-US" sz="2800"/>
              <a:t>-press tongue against teeth </a:t>
            </a:r>
          </a:p>
          <a:p>
            <a:pPr eaLnBrk="1" hangingPunct="1">
              <a:lnSpc>
                <a:spcPct val="80000"/>
              </a:lnSpc>
              <a:buFont typeface="Wingdings" pitchFamily="2" charset="2"/>
              <a:buNone/>
              <a:defRPr/>
            </a:pPr>
            <a:r>
              <a:rPr lang="en-US" sz="2800"/>
              <a:t>      -pull tongue backwards</a:t>
            </a:r>
          </a:p>
          <a:p>
            <a:pPr eaLnBrk="1" hangingPunct="1">
              <a:lnSpc>
                <a:spcPct val="80000"/>
              </a:lnSpc>
              <a:buFont typeface="Wingdings" pitchFamily="2" charset="2"/>
              <a:buNone/>
              <a:defRPr/>
            </a:pPr>
            <a:r>
              <a:rPr lang="en-US" sz="2800"/>
              <a:t>      -relax only</a:t>
            </a:r>
          </a:p>
          <a:p>
            <a:pPr eaLnBrk="1" hangingPunct="1">
              <a:lnSpc>
                <a:spcPct val="80000"/>
              </a:lnSpc>
              <a:buFont typeface="Wingdings" pitchFamily="2" charset="2"/>
              <a:buNone/>
              <a:defRPr/>
            </a:pPr>
            <a:r>
              <a:rPr lang="en-US" sz="2800"/>
              <a:t>      -count aloud up to ten</a:t>
            </a:r>
          </a:p>
          <a:p>
            <a:pPr eaLnBrk="1" hangingPunct="1">
              <a:lnSpc>
                <a:spcPct val="80000"/>
              </a:lnSpc>
              <a:buFont typeface="Wingdings" pitchFamily="2" charset="2"/>
              <a:buNone/>
              <a:defRPr/>
            </a:pPr>
            <a:r>
              <a:rPr lang="en-US" sz="2800"/>
              <a:t>      -count half as loudly up to ten</a:t>
            </a:r>
          </a:p>
          <a:p>
            <a:pPr eaLnBrk="1" hangingPunct="1">
              <a:lnSpc>
                <a:spcPct val="80000"/>
              </a:lnSpc>
              <a:buFont typeface="Wingdings" pitchFamily="2" charset="2"/>
              <a:buNone/>
              <a:defRPr/>
            </a:pPr>
            <a:r>
              <a:rPr lang="en-US" sz="2800"/>
              <a:t>      -relax only</a:t>
            </a:r>
          </a:p>
          <a:p>
            <a:pPr eaLnBrk="1" hangingPunct="1">
              <a:lnSpc>
                <a:spcPct val="80000"/>
              </a:lnSpc>
              <a:buFont typeface="Wingdings" pitchFamily="2" charset="2"/>
              <a:buNone/>
              <a:defRPr/>
            </a:pPr>
            <a:r>
              <a:rPr lang="en-US" sz="2800"/>
              <a:t>      -count softly up to ten</a:t>
            </a:r>
          </a:p>
          <a:p>
            <a:pPr eaLnBrk="1" hangingPunct="1">
              <a:lnSpc>
                <a:spcPct val="80000"/>
              </a:lnSpc>
              <a:buFont typeface="Wingdings" pitchFamily="2" charset="2"/>
              <a:buNone/>
              <a:defRPr/>
            </a:pPr>
            <a:r>
              <a:rPr lang="en-US" sz="2800"/>
              <a:t>      -count under your  breath up to ten</a:t>
            </a:r>
          </a:p>
          <a:p>
            <a:pPr eaLnBrk="1" hangingPunct="1">
              <a:lnSpc>
                <a:spcPct val="80000"/>
              </a:lnSpc>
              <a:buFont typeface="Wingdings" pitchFamily="2" charset="2"/>
              <a:buNone/>
              <a:defRPr/>
            </a:pPr>
            <a:r>
              <a:rPr lang="en-US" sz="2800"/>
              <a:t>      -relax only</a:t>
            </a:r>
          </a:p>
          <a:p>
            <a:pPr eaLnBrk="1" hangingPunct="1">
              <a:lnSpc>
                <a:spcPct val="80000"/>
              </a:lnSpc>
              <a:buFont typeface="Wingdings" pitchFamily="2" charset="2"/>
              <a:buNone/>
              <a:defRPr/>
            </a:pPr>
            <a:r>
              <a:rPr lang="en-US" sz="2800"/>
              <a:t>      -imagine you are counting </a:t>
            </a:r>
          </a:p>
          <a:p>
            <a:pPr eaLnBrk="1" hangingPunct="1">
              <a:lnSpc>
                <a:spcPct val="80000"/>
              </a:lnSpc>
              <a:buFont typeface="Wingdings" pitchFamily="2" charset="2"/>
              <a:buNone/>
              <a:defRPr/>
            </a:pPr>
            <a:r>
              <a:rPr lang="en-US" sz="2800"/>
              <a:t>      -imagine you are reciting the alphabet</a:t>
            </a:r>
          </a:p>
          <a:p>
            <a:pPr eaLnBrk="1" hangingPunct="1">
              <a:lnSpc>
                <a:spcPct val="80000"/>
              </a:lnSpc>
              <a:buFont typeface="Wingdings" pitchFamily="2" charset="2"/>
              <a:buNone/>
              <a:defRPr/>
            </a:pPr>
            <a:r>
              <a:rPr lang="en-US" sz="2800"/>
              <a:t>      -relax only</a:t>
            </a:r>
          </a:p>
          <a:p>
            <a:pPr eaLnBrk="1" hangingPunct="1">
              <a:lnSpc>
                <a:spcPct val="80000"/>
              </a:lnSpc>
              <a:buFont typeface="Wingdings" pitchFamily="2" charset="2"/>
              <a:buNone/>
              <a:defRPr/>
            </a:pPr>
            <a:r>
              <a:rPr lang="en-US" sz="2800"/>
              <a:t>      -imagine saying: your name 3 times</a:t>
            </a:r>
          </a:p>
          <a:p>
            <a:pPr eaLnBrk="1" hangingPunct="1">
              <a:lnSpc>
                <a:spcPct val="80000"/>
              </a:lnSpc>
              <a:buFont typeface="Wingdings" pitchFamily="2" charset="2"/>
              <a:buNone/>
              <a:defRPr/>
            </a:pPr>
            <a:r>
              <a:rPr lang="en-US" sz="2800"/>
              <a:t>                                 your address 3 times</a:t>
            </a:r>
          </a:p>
          <a:p>
            <a:pPr eaLnBrk="1" hangingPunct="1">
              <a:lnSpc>
                <a:spcPct val="80000"/>
              </a:lnSpc>
              <a:buFont typeface="Wingdings" pitchFamily="2" charset="2"/>
              <a:buNone/>
              <a:defRPr/>
            </a:pPr>
            <a:r>
              <a:rPr lang="en-US" sz="2800"/>
              <a:t>                                 the Prime Minister’s name 3 times.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pPr eaLnBrk="1" hangingPunct="1">
              <a:defRPr/>
            </a:pPr>
            <a:endParaRPr lang="en-US"/>
          </a:p>
        </p:txBody>
      </p:sp>
      <p:sp>
        <p:nvSpPr>
          <p:cNvPr id="369667" name="Rectangle 3"/>
          <p:cNvSpPr>
            <a:spLocks noGrp="1" noChangeArrowheads="1"/>
          </p:cNvSpPr>
          <p:nvPr>
            <p:ph sz="quarter" idx="1"/>
          </p:nvPr>
        </p:nvSpPr>
        <p:spPr>
          <a:xfrm>
            <a:off x="457200" y="381000"/>
            <a:ext cx="8229600" cy="5749925"/>
          </a:xfrm>
        </p:spPr>
        <p:txBody>
          <a:bodyPr/>
          <a:lstStyle/>
          <a:p>
            <a:pPr eaLnBrk="1" hangingPunct="1">
              <a:buFont typeface="Wingdings" pitchFamily="2" charset="2"/>
              <a:buNone/>
              <a:defRPr/>
            </a:pPr>
            <a:r>
              <a:rPr lang="en-US"/>
              <a:t> </a:t>
            </a:r>
          </a:p>
          <a:p>
            <a:pPr eaLnBrk="1" hangingPunct="1">
              <a:defRPr/>
            </a:pPr>
            <a:endParaRPr lang="en-US"/>
          </a:p>
          <a:p>
            <a:pPr eaLnBrk="1" hangingPunct="1">
              <a:defRPr/>
            </a:pPr>
            <a:r>
              <a:rPr lang="en-US"/>
              <a:t>This progressive relaxation can continue into visualization practice, speech  region practice &amp; practice in other positions, such as sitting, &amp; in activities of daily living.</a:t>
            </a:r>
          </a:p>
          <a:p>
            <a:pPr eaLnBrk="1" hangingPunct="1">
              <a:buFont typeface="Wingdings" pitchFamily="2" charset="2"/>
              <a:buNone/>
              <a:defRPr/>
            </a:pP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normAutofit fontScale="90000"/>
          </a:bodyPr>
          <a:lstStyle/>
          <a:p>
            <a:pPr eaLnBrk="1" hangingPunct="1">
              <a:defRPr/>
            </a:pPr>
            <a:r>
              <a:rPr lang="en-US" sz="4000"/>
              <a:t>Variation Of Jacobson’s Progressive Relaxation</a:t>
            </a:r>
          </a:p>
        </p:txBody>
      </p:sp>
      <p:sp>
        <p:nvSpPr>
          <p:cNvPr id="370691" name="Rectangle 3"/>
          <p:cNvSpPr>
            <a:spLocks noGrp="1" noChangeArrowheads="1"/>
          </p:cNvSpPr>
          <p:nvPr>
            <p:ph sz="quarter" idx="1"/>
          </p:nvPr>
        </p:nvSpPr>
        <p:spPr/>
        <p:txBody>
          <a:bodyPr/>
          <a:lstStyle/>
          <a:p>
            <a:pPr eaLnBrk="1" hangingPunct="1">
              <a:defRPr/>
            </a:pPr>
            <a:r>
              <a:rPr lang="en-US" sz="2800"/>
              <a:t>It is a tool that has been used for years called the “relaxation lesson.” </a:t>
            </a:r>
          </a:p>
          <a:p>
            <a:pPr eaLnBrk="1" hangingPunct="1">
              <a:defRPr/>
            </a:pPr>
            <a:r>
              <a:rPr lang="en-US" sz="2800"/>
              <a:t>Maximum practice on this lesson is 1hr per day-two 30 mins periods, six 10 mins periods, four 15 mins periods or three 20 mins periods.</a:t>
            </a:r>
          </a:p>
          <a:p>
            <a:pPr eaLnBrk="1" hangingPunct="1">
              <a:defRPr/>
            </a:pPr>
            <a:r>
              <a:rPr lang="en-US" sz="2800"/>
              <a:t>Check your breating hourly &amp; practice diaphargmatic breathing 5 mins out of every hour.</a:t>
            </a:r>
          </a:p>
          <a:p>
            <a:pPr eaLnBrk="1" hangingPunct="1">
              <a:defRPr/>
            </a:pPr>
            <a:r>
              <a:rPr lang="en-US" sz="2800"/>
              <a:t>You must establish new habits to break the pain-tension cycle.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lstStyle/>
          <a:p>
            <a:pPr eaLnBrk="1" hangingPunct="1">
              <a:defRPr/>
            </a:pPr>
            <a:r>
              <a:rPr lang="en-US"/>
              <a:t>Clinical Application</a:t>
            </a:r>
          </a:p>
        </p:txBody>
      </p:sp>
      <p:sp>
        <p:nvSpPr>
          <p:cNvPr id="371715" name="Rectangle 3"/>
          <p:cNvSpPr>
            <a:spLocks noGrp="1" noChangeArrowheads="1"/>
          </p:cNvSpPr>
          <p:nvPr>
            <p:ph sz="quarter" idx="1"/>
          </p:nvPr>
        </p:nvSpPr>
        <p:spPr/>
        <p:txBody>
          <a:bodyPr/>
          <a:lstStyle/>
          <a:p>
            <a:pPr eaLnBrk="1" hangingPunct="1">
              <a:defRPr/>
            </a:pPr>
            <a:r>
              <a:rPr lang="en-US"/>
              <a:t>With adhesive capsulitis, learning to relax the rotator cuff ms can be effective.</a:t>
            </a:r>
          </a:p>
          <a:p>
            <a:pPr eaLnBrk="1" hangingPunct="1">
              <a:defRPr/>
            </a:pPr>
            <a:r>
              <a:rPr lang="en-US"/>
              <a:t>Learning to extend the neck can relieve tension headaches.</a:t>
            </a:r>
          </a:p>
          <a:p>
            <a:pPr eaLnBrk="1" hangingPunct="1">
              <a:defRPr/>
            </a:pPr>
            <a:r>
              <a:rPr lang="en-US"/>
              <a:t>Relaxation of the fingers &amp; wrist extensors is valuable in treating tennis elbow.</a:t>
            </a:r>
          </a:p>
          <a:p>
            <a:pPr eaLnBrk="1" hangingPunct="1">
              <a:buFont typeface="Wingdings" pitchFamily="2" charset="2"/>
              <a:buNone/>
              <a:defRPr/>
            </a:pP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pPr eaLnBrk="1" hangingPunct="1">
              <a:defRPr/>
            </a:pPr>
            <a:endParaRPr lang="en-US"/>
          </a:p>
        </p:txBody>
      </p:sp>
      <p:sp>
        <p:nvSpPr>
          <p:cNvPr id="372739" name="Rectangle 3"/>
          <p:cNvSpPr>
            <a:spLocks noGrp="1" noChangeArrowheads="1"/>
          </p:cNvSpPr>
          <p:nvPr>
            <p:ph sz="quarter" idx="1"/>
          </p:nvPr>
        </p:nvSpPr>
        <p:spPr>
          <a:xfrm>
            <a:off x="457200" y="0"/>
            <a:ext cx="8229600" cy="6130925"/>
          </a:xfrm>
        </p:spPr>
        <p:txBody>
          <a:bodyPr/>
          <a:lstStyle/>
          <a:p>
            <a:pPr eaLnBrk="1" hangingPunct="1">
              <a:defRPr/>
            </a:pPr>
            <a:endParaRPr lang="en-US"/>
          </a:p>
          <a:p>
            <a:pPr eaLnBrk="1" hangingPunct="1">
              <a:defRPr/>
            </a:pPr>
            <a:r>
              <a:rPr lang="en-US"/>
              <a:t>It is often helpful to tell the patient that even if she does every movt correctly but doesn’t spend time “letting go” after th movt,thye program will not be worth the paper it is printed on.</a:t>
            </a:r>
          </a:p>
          <a:p>
            <a:pPr eaLnBrk="1" hangingPunct="1">
              <a:defRPr/>
            </a:pPr>
            <a:r>
              <a:rPr lang="en-US"/>
              <a:t>Conversely, even if half the movt are incorrect but the patient really relaxes those ms following the contraction,then ms relaxation will be achieved.</a:t>
            </a:r>
          </a:p>
          <a:p>
            <a:pPr eaLnBrk="1" hangingPunct="1">
              <a:buFont typeface="Wingdings" pitchFamily="2" charset="2"/>
              <a:buNone/>
              <a:defRPr/>
            </a:pP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lstStyle/>
          <a:p>
            <a:pPr eaLnBrk="1" hangingPunct="1">
              <a:defRPr/>
            </a:pPr>
            <a:r>
              <a:rPr lang="en-US"/>
              <a:t>Progressive Relaxation Training</a:t>
            </a:r>
          </a:p>
        </p:txBody>
      </p:sp>
      <p:sp>
        <p:nvSpPr>
          <p:cNvPr id="379907" name="Rectangle 3"/>
          <p:cNvSpPr>
            <a:spLocks noGrp="1" noChangeArrowheads="1"/>
          </p:cNvSpPr>
          <p:nvPr>
            <p:ph sz="quarter" idx="1"/>
          </p:nvPr>
        </p:nvSpPr>
        <p:spPr/>
        <p:txBody>
          <a:bodyPr>
            <a:normAutofit lnSpcReduction="10000"/>
          </a:bodyPr>
          <a:lstStyle/>
          <a:p>
            <a:pPr eaLnBrk="1" hangingPunct="1">
              <a:lnSpc>
                <a:spcPct val="90000"/>
              </a:lnSpc>
              <a:defRPr/>
            </a:pPr>
            <a:r>
              <a:rPr lang="en-US" sz="2800"/>
              <a:t>Jacobson’s method was time consuming &amp; unlikely to have wide appeal as it stood.</a:t>
            </a:r>
          </a:p>
          <a:p>
            <a:pPr eaLnBrk="1" hangingPunct="1">
              <a:lnSpc>
                <a:spcPct val="90000"/>
              </a:lnSpc>
              <a:defRPr/>
            </a:pPr>
            <a:r>
              <a:rPr lang="en-US" sz="2800"/>
              <a:t>PRT is defined as learning to relax specific ms groups while paying attention to the feelings associated with both the tensed &amp; relaxed states.</a:t>
            </a:r>
          </a:p>
          <a:p>
            <a:pPr eaLnBrk="1" hangingPunct="1">
              <a:lnSpc>
                <a:spcPct val="90000"/>
              </a:lnSpc>
              <a:defRPr/>
            </a:pPr>
            <a:r>
              <a:rPr lang="en-US" sz="2800"/>
              <a:t>Its aims are,</a:t>
            </a:r>
          </a:p>
          <a:p>
            <a:pPr eaLnBrk="1" hangingPunct="1">
              <a:lnSpc>
                <a:spcPct val="90000"/>
              </a:lnSpc>
              <a:buFont typeface="Wingdings" pitchFamily="2" charset="2"/>
              <a:buNone/>
              <a:defRPr/>
            </a:pPr>
            <a:r>
              <a:rPr lang="en-US" sz="2800"/>
              <a:t>        1) to achieve the state of deep relaxation in </a:t>
            </a:r>
          </a:p>
          <a:p>
            <a:pPr eaLnBrk="1" hangingPunct="1">
              <a:lnSpc>
                <a:spcPct val="90000"/>
              </a:lnSpc>
              <a:buFont typeface="Wingdings" pitchFamily="2" charset="2"/>
              <a:buNone/>
              <a:defRPr/>
            </a:pPr>
            <a:r>
              <a:rPr lang="en-US" sz="2800"/>
              <a:t>             increasingly shorter periods.</a:t>
            </a:r>
          </a:p>
          <a:p>
            <a:pPr eaLnBrk="1" hangingPunct="1">
              <a:lnSpc>
                <a:spcPct val="90000"/>
              </a:lnSpc>
              <a:buFont typeface="Wingdings" pitchFamily="2" charset="2"/>
              <a:buNone/>
              <a:defRPr/>
            </a:pPr>
            <a:r>
              <a:rPr lang="en-US" sz="2800"/>
              <a:t>        2) to control excess tension in stress – inducing </a:t>
            </a:r>
          </a:p>
          <a:p>
            <a:pPr eaLnBrk="1" hangingPunct="1">
              <a:lnSpc>
                <a:spcPct val="90000"/>
              </a:lnSpc>
              <a:buFont typeface="Wingdings" pitchFamily="2" charset="2"/>
              <a:buNone/>
              <a:defRPr/>
            </a:pPr>
            <a:r>
              <a:rPr lang="en-US" sz="2800"/>
              <a:t>              situations.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lstStyle/>
          <a:p>
            <a:pPr eaLnBrk="1" hangingPunct="1">
              <a:defRPr/>
            </a:pPr>
            <a:r>
              <a:rPr lang="en-US"/>
              <a:t>PRT Procedure </a:t>
            </a:r>
          </a:p>
        </p:txBody>
      </p:sp>
      <p:sp>
        <p:nvSpPr>
          <p:cNvPr id="373763" name="Rectangle 3"/>
          <p:cNvSpPr>
            <a:spLocks noGrp="1" noChangeArrowheads="1"/>
          </p:cNvSpPr>
          <p:nvPr>
            <p:ph sz="quarter" idx="1"/>
          </p:nvPr>
        </p:nvSpPr>
        <p:spPr/>
        <p:txBody>
          <a:bodyPr/>
          <a:lstStyle/>
          <a:p>
            <a:pPr marL="609600" indent="-609600" eaLnBrk="1" hangingPunct="1">
              <a:lnSpc>
                <a:spcPct val="80000"/>
              </a:lnSpc>
              <a:defRPr/>
            </a:pPr>
            <a:r>
              <a:rPr lang="en-US" sz="2800"/>
              <a:t>The 1</a:t>
            </a:r>
            <a:r>
              <a:rPr lang="en-US" sz="2800" baseline="30000"/>
              <a:t>st</a:t>
            </a:r>
            <a:r>
              <a:rPr lang="en-US" sz="2800"/>
              <a:t> session</a:t>
            </a:r>
          </a:p>
          <a:p>
            <a:pPr marL="609600" indent="-609600" eaLnBrk="1" hangingPunct="1">
              <a:lnSpc>
                <a:spcPct val="80000"/>
              </a:lnSpc>
              <a:buFont typeface="Wingdings" pitchFamily="2" charset="2"/>
              <a:buAutoNum type="arabicParenR"/>
              <a:defRPr/>
            </a:pPr>
            <a:r>
              <a:rPr lang="en-US" sz="2800"/>
              <a:t>Items involving the 16 ms groups are then described &amp; demonstrated.</a:t>
            </a:r>
          </a:p>
          <a:p>
            <a:pPr marL="609600" indent="-609600" eaLnBrk="1" hangingPunct="1">
              <a:lnSpc>
                <a:spcPct val="80000"/>
              </a:lnSpc>
              <a:buFont typeface="Wingdings" pitchFamily="2" charset="2"/>
              <a:buAutoNum type="arabicParenR"/>
              <a:defRPr/>
            </a:pPr>
            <a:r>
              <a:rPr lang="en-US" sz="2800"/>
              <a:t>For the proscedure itself the trainee is seated in a reclining chair.</a:t>
            </a:r>
          </a:p>
          <a:p>
            <a:pPr marL="609600" indent="-609600" eaLnBrk="1" hangingPunct="1">
              <a:lnSpc>
                <a:spcPct val="80000"/>
              </a:lnSpc>
              <a:buFont typeface="Wingdings" pitchFamily="2" charset="2"/>
              <a:buAutoNum type="arabicParenR"/>
              <a:defRPr/>
            </a:pPr>
            <a:r>
              <a:rPr lang="en-US" sz="2800"/>
              <a:t>The procedure starts with the trainee being asked to focus attention on a given ms group.</a:t>
            </a:r>
          </a:p>
          <a:p>
            <a:pPr marL="609600" indent="-609600" eaLnBrk="1" hangingPunct="1">
              <a:lnSpc>
                <a:spcPct val="80000"/>
              </a:lnSpc>
              <a:buFont typeface="Wingdings" pitchFamily="2" charset="2"/>
              <a:buAutoNum type="arabicParenR"/>
              <a:defRPr/>
            </a:pPr>
            <a:r>
              <a:rPr lang="en-US" sz="2800"/>
              <a:t>A signal such as the word ‘now’, indicates that the group is to be tensed.</a:t>
            </a:r>
          </a:p>
          <a:p>
            <a:pPr marL="609600" indent="-609600" eaLnBrk="1" hangingPunct="1">
              <a:lnSpc>
                <a:spcPct val="80000"/>
              </a:lnSpc>
              <a:buFont typeface="Wingdings" pitchFamily="2" charset="2"/>
              <a:buAutoNum type="arabicParenR"/>
              <a:defRPr/>
            </a:pPr>
            <a:r>
              <a:rPr lang="en-US" sz="2800"/>
              <a:t>The contraction is carried out all at once,not gradually.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pPr eaLnBrk="1" hangingPunct="1">
              <a:defRPr/>
            </a:pPr>
            <a:endParaRPr lang="en-US"/>
          </a:p>
        </p:txBody>
      </p:sp>
      <p:sp>
        <p:nvSpPr>
          <p:cNvPr id="374787" name="Rectangle 3"/>
          <p:cNvSpPr>
            <a:spLocks noGrp="1" noChangeArrowheads="1"/>
          </p:cNvSpPr>
          <p:nvPr>
            <p:ph sz="quarter" idx="1"/>
          </p:nvPr>
        </p:nvSpPr>
        <p:spPr>
          <a:xfrm>
            <a:off x="457200" y="304800"/>
            <a:ext cx="8229600" cy="6553200"/>
          </a:xfrm>
        </p:spPr>
        <p:txBody>
          <a:bodyPr/>
          <a:lstStyle/>
          <a:p>
            <a:pPr eaLnBrk="1" hangingPunct="1">
              <a:lnSpc>
                <a:spcPct val="90000"/>
              </a:lnSpc>
              <a:buFont typeface="Wingdings" pitchFamily="2" charset="2"/>
              <a:buNone/>
              <a:defRPr/>
            </a:pPr>
            <a:r>
              <a:rPr lang="en-US"/>
              <a:t>6) Tension is maintained 5 to 7 sec doring which the instructor asks the trainee to focus on the sensation of the ms contraction.</a:t>
            </a:r>
          </a:p>
          <a:p>
            <a:pPr eaLnBrk="1" hangingPunct="1">
              <a:lnSpc>
                <a:spcPct val="90000"/>
              </a:lnSpc>
              <a:buFont typeface="Wingdings" pitchFamily="2" charset="2"/>
              <a:buNone/>
              <a:defRPr/>
            </a:pPr>
            <a:r>
              <a:rPr lang="en-US"/>
              <a:t>7) On a predetermined cue,such as the word ‘release’ ‘relax’ or ‘let go’, the ms group is relaxed.</a:t>
            </a:r>
          </a:p>
          <a:p>
            <a:pPr eaLnBrk="1" hangingPunct="1">
              <a:lnSpc>
                <a:spcPct val="90000"/>
              </a:lnSpc>
              <a:buFont typeface="Wingdings" pitchFamily="2" charset="2"/>
              <a:buNone/>
              <a:defRPr/>
            </a:pPr>
            <a:r>
              <a:rPr lang="en-US"/>
              <a:t>8) As the ms group relaxes the trainee is asked to notice the feelings that accompany the relaxation.</a:t>
            </a:r>
          </a:p>
          <a:p>
            <a:pPr eaLnBrk="1" hangingPunct="1">
              <a:lnSpc>
                <a:spcPct val="90000"/>
              </a:lnSpc>
              <a:buFont typeface="Wingdings" pitchFamily="2" charset="2"/>
              <a:buNone/>
              <a:defRPr/>
            </a:pPr>
            <a:r>
              <a:rPr lang="en-US"/>
              <a:t>9) This continues for the duration of relaxation period which is 30 to 40 sec.</a:t>
            </a:r>
          </a:p>
          <a:p>
            <a:pPr eaLnBrk="1" hangingPunct="1">
              <a:lnSpc>
                <a:spcPct val="90000"/>
              </a:lnSpc>
              <a:buFont typeface="Wingdings" pitchFamily="2" charset="2"/>
              <a:buNone/>
              <a:defRPr/>
            </a:pPr>
            <a:r>
              <a:rPr lang="en-US"/>
              <a:t>10) All 16 ms groups, are worked in the 1</a:t>
            </a:r>
            <a:r>
              <a:rPr lang="en-US" baseline="30000"/>
              <a:t>st</a:t>
            </a:r>
            <a:r>
              <a:rPr lang="en-US"/>
              <a:t> training session.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pPr eaLnBrk="1" hangingPunct="1">
              <a:defRPr/>
            </a:pPr>
            <a:endParaRPr lang="en-US"/>
          </a:p>
        </p:txBody>
      </p:sp>
      <p:sp>
        <p:nvSpPr>
          <p:cNvPr id="375811" name="Rectangle 3"/>
          <p:cNvSpPr>
            <a:spLocks noGrp="1" noChangeArrowheads="1"/>
          </p:cNvSpPr>
          <p:nvPr>
            <p:ph sz="quarter" idx="1"/>
          </p:nvPr>
        </p:nvSpPr>
        <p:spPr>
          <a:xfrm>
            <a:off x="457200" y="457200"/>
            <a:ext cx="8229600" cy="6400800"/>
          </a:xfrm>
        </p:spPr>
        <p:txBody>
          <a:bodyPr/>
          <a:lstStyle/>
          <a:p>
            <a:pPr eaLnBrk="1" hangingPunct="1">
              <a:lnSpc>
                <a:spcPct val="90000"/>
              </a:lnSpc>
              <a:buFont typeface="Wingdings" pitchFamily="2" charset="2"/>
              <a:buBlip>
                <a:blip r:embed="rId2"/>
              </a:buBlip>
              <a:defRPr/>
            </a:pPr>
            <a:r>
              <a:rPr lang="en-US"/>
              <a:t> Item One </a:t>
            </a:r>
          </a:p>
          <a:p>
            <a:pPr eaLnBrk="1" hangingPunct="1">
              <a:lnSpc>
                <a:spcPct val="90000"/>
              </a:lnSpc>
              <a:buFont typeface="Wingdings" pitchFamily="2" charset="2"/>
              <a:buNone/>
              <a:defRPr/>
            </a:pPr>
            <a:r>
              <a:rPr lang="en-US"/>
              <a:t>The first item involves the ms of the right hand &amp; forearm;the hand is drawn into the fist.</a:t>
            </a:r>
          </a:p>
          <a:p>
            <a:pPr eaLnBrk="1" hangingPunct="1">
              <a:lnSpc>
                <a:spcPct val="90000"/>
              </a:lnSpc>
              <a:buFont typeface="Wingdings" pitchFamily="2" charset="2"/>
              <a:buBlip>
                <a:blip r:embed="rId2"/>
              </a:buBlip>
              <a:defRPr/>
            </a:pPr>
            <a:r>
              <a:rPr lang="en-US"/>
              <a:t>Item two &amp; subsequent items</a:t>
            </a:r>
          </a:p>
          <a:p>
            <a:pPr eaLnBrk="1" hangingPunct="1">
              <a:lnSpc>
                <a:spcPct val="90000"/>
              </a:lnSpc>
              <a:buFontTx/>
              <a:buChar char="-"/>
              <a:defRPr/>
            </a:pPr>
            <a:r>
              <a:rPr lang="en-US"/>
              <a:t>Item two involves the ms of the right upper arm:the bent elbow is pressed down into the arm of chair.</a:t>
            </a:r>
          </a:p>
          <a:p>
            <a:pPr eaLnBrk="1" hangingPunct="1">
              <a:lnSpc>
                <a:spcPct val="90000"/>
              </a:lnSpc>
              <a:buFontTx/>
              <a:buBlip>
                <a:blip r:embed="rId2"/>
              </a:buBlip>
              <a:defRPr/>
            </a:pPr>
            <a:r>
              <a:rPr lang="en-US"/>
              <a:t>Ending the session</a:t>
            </a:r>
          </a:p>
          <a:p>
            <a:pPr eaLnBrk="1" hangingPunct="1">
              <a:lnSpc>
                <a:spcPct val="90000"/>
              </a:lnSpc>
              <a:buFontTx/>
              <a:buNone/>
              <a:defRPr/>
            </a:pPr>
            <a:r>
              <a:rPr lang="en-US"/>
              <a:t>- At the end the trainer terminates.</a:t>
            </a:r>
          </a:p>
          <a:p>
            <a:pPr eaLnBrk="1" hangingPunct="1">
              <a:lnSpc>
                <a:spcPct val="90000"/>
              </a:lnSpc>
              <a:buFont typeface="Wingdings" pitchFamily="2" charset="2"/>
              <a:buBlip>
                <a:blip r:embed="rId2"/>
              </a:buBlip>
              <a:defRPr/>
            </a:pPr>
            <a:r>
              <a:rPr lang="en-US"/>
              <a:t>PRACTICE </a:t>
            </a:r>
          </a:p>
          <a:p>
            <a:pPr eaLnBrk="1" hangingPunct="1">
              <a:lnSpc>
                <a:spcPct val="90000"/>
              </a:lnSpc>
              <a:buFont typeface="Wingdings" pitchFamily="2" charset="2"/>
              <a:buNone/>
              <a:defRPr/>
            </a:pPr>
            <a:r>
              <a:rPr lang="en-US"/>
              <a:t>- Two daily practice sessions 15 to 20 mins each are considered essential.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Rectangle 3"/>
          <p:cNvSpPr>
            <a:spLocks noGrp="1" noChangeArrowheads="1"/>
          </p:cNvSpPr>
          <p:nvPr>
            <p:ph sz="quarter" idx="1"/>
          </p:nvPr>
        </p:nvSpPr>
        <p:spPr>
          <a:xfrm>
            <a:off x="457200" y="609600"/>
            <a:ext cx="8229600" cy="5521325"/>
          </a:xfrm>
        </p:spPr>
        <p:txBody>
          <a:bodyPr>
            <a:normAutofit/>
          </a:bodyPr>
          <a:lstStyle/>
          <a:p>
            <a:pPr eaLnBrk="1" hangingPunct="1">
              <a:lnSpc>
                <a:spcPct val="90000"/>
              </a:lnSpc>
              <a:defRPr/>
            </a:pPr>
            <a:endParaRPr lang="en-US" sz="2800" dirty="0"/>
          </a:p>
          <a:p>
            <a:pPr eaLnBrk="1" hangingPunct="1">
              <a:lnSpc>
                <a:spcPct val="90000"/>
              </a:lnSpc>
              <a:defRPr/>
            </a:pPr>
            <a:r>
              <a:rPr lang="en-US" sz="2800" dirty="0"/>
              <a:t>B</a:t>
            </a:r>
            <a:r>
              <a:rPr lang="en-US" sz="2400" dirty="0">
                <a:latin typeface="Times New Roman" pitchFamily="18" charset="0"/>
                <a:cs typeface="Times New Roman" pitchFamily="18" charset="0"/>
              </a:rPr>
              <a:t>) Subjective symptoms:</a:t>
            </a:r>
          </a:p>
          <a:p>
            <a:pPr eaLnBrk="1" hangingPunct="1">
              <a:lnSpc>
                <a:spcPct val="90000"/>
              </a:lnSpc>
              <a:buFont typeface="Wingdings" pitchFamily="2" charset="2"/>
              <a:buNone/>
              <a:defRPr/>
            </a:pPr>
            <a:r>
              <a:rPr lang="en-US" sz="2400" dirty="0">
                <a:latin typeface="Times New Roman" pitchFamily="18" charset="0"/>
                <a:cs typeface="Times New Roman" pitchFamily="18" charset="0"/>
              </a:rPr>
              <a:t>    </a:t>
            </a:r>
          </a:p>
          <a:p>
            <a:pPr eaLnBrk="1" hangingPunct="1">
              <a:lnSpc>
                <a:spcPct val="90000"/>
              </a:lnSpc>
              <a:buFont typeface="Wingdings" pitchFamily="2" charset="2"/>
              <a:buNone/>
              <a:defRP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a:t>
            </a:r>
            <a:r>
              <a:rPr lang="en-US" sz="2400" dirty="0">
                <a:latin typeface="Times New Roman" pitchFamily="18" charset="0"/>
                <a:cs typeface="Times New Roman" pitchFamily="18" charset="0"/>
              </a:rPr>
              <a:t>) Tiredness &amp;/or difficulty in sleeping.</a:t>
            </a:r>
          </a:p>
          <a:p>
            <a:pPr eaLnBrk="1" hangingPunct="1">
              <a:lnSpc>
                <a:spcPct val="90000"/>
              </a:lnSpc>
              <a:buFont typeface="Wingdings" pitchFamily="2" charset="2"/>
              <a:buNone/>
              <a:defRPr/>
            </a:pPr>
            <a:r>
              <a:rPr lang="en-US" sz="2400" dirty="0">
                <a:latin typeface="Times New Roman" pitchFamily="18" charset="0"/>
                <a:cs typeface="Times New Roman" pitchFamily="18" charset="0"/>
              </a:rPr>
              <a:t>     ii)Ms tension particularly in neck &amp; shoulder</a:t>
            </a:r>
          </a:p>
          <a:p>
            <a:pPr eaLnBrk="1" hangingPunct="1">
              <a:lnSpc>
                <a:spcPct val="90000"/>
              </a:lnSpc>
              <a:buFont typeface="Wingdings" pitchFamily="2" charset="2"/>
              <a:buNone/>
              <a:defRPr/>
            </a:pPr>
            <a:r>
              <a:rPr lang="en-US" sz="2400" dirty="0">
                <a:latin typeface="Times New Roman" pitchFamily="18" charset="0"/>
                <a:cs typeface="Times New Roman" pitchFamily="18" charset="0"/>
              </a:rPr>
              <a:t>     iii) Indigestion, constipation, </a:t>
            </a:r>
            <a:r>
              <a:rPr lang="en-US" sz="2400" dirty="0" err="1">
                <a:latin typeface="Times New Roman" pitchFamily="18" charset="0"/>
                <a:cs typeface="Times New Roman" pitchFamily="18" charset="0"/>
              </a:rPr>
              <a:t>diarrhoea</a:t>
            </a:r>
            <a:endParaRPr lang="en-US" sz="2400" dirty="0">
              <a:latin typeface="Times New Roman" pitchFamily="18" charset="0"/>
              <a:cs typeface="Times New Roman" pitchFamily="18" charset="0"/>
            </a:endParaRPr>
          </a:p>
          <a:p>
            <a:pPr eaLnBrk="1" hangingPunct="1">
              <a:lnSpc>
                <a:spcPct val="90000"/>
              </a:lnSpc>
              <a:buFont typeface="Wingdings" pitchFamily="2" charset="2"/>
              <a:buNone/>
              <a:defRPr/>
            </a:pPr>
            <a:r>
              <a:rPr lang="en-US" sz="2400" dirty="0">
                <a:latin typeface="Times New Roman" pitchFamily="18" charset="0"/>
                <a:cs typeface="Times New Roman" pitchFamily="18" charset="0"/>
              </a:rPr>
              <a:t>     iv) Palpitations </a:t>
            </a:r>
          </a:p>
          <a:p>
            <a:pPr eaLnBrk="1" hangingPunct="1">
              <a:lnSpc>
                <a:spcPct val="90000"/>
              </a:lnSpc>
              <a:buFont typeface="Wingdings" pitchFamily="2" charset="2"/>
              <a:buNone/>
              <a:defRPr/>
            </a:pPr>
            <a:r>
              <a:rPr lang="en-US" sz="2400" dirty="0">
                <a:latin typeface="Times New Roman" pitchFamily="18" charset="0"/>
                <a:cs typeface="Times New Roman" pitchFamily="18" charset="0"/>
              </a:rPr>
              <a:t>     v)Headache</a:t>
            </a:r>
          </a:p>
          <a:p>
            <a:pPr eaLnBrk="1" hangingPunct="1">
              <a:lnSpc>
                <a:spcPct val="90000"/>
              </a:lnSpc>
              <a:buFont typeface="Wingdings" pitchFamily="2" charset="2"/>
              <a:buNone/>
              <a:defRPr/>
            </a:pPr>
            <a:r>
              <a:rPr lang="en-US" sz="2400" dirty="0">
                <a:latin typeface="Times New Roman" pitchFamily="18" charset="0"/>
                <a:cs typeface="Times New Roman" pitchFamily="18" charset="0"/>
              </a:rPr>
              <a:t>     vi) Difficulty in concentrating &amp; a </a:t>
            </a:r>
            <a:r>
              <a:rPr lang="en-US" sz="2400" dirty="0" err="1">
                <a:latin typeface="Times New Roman" pitchFamily="18" charset="0"/>
                <a:cs typeface="Times New Roman" pitchFamily="18" charset="0"/>
              </a:rPr>
              <a:t>tendancy</a:t>
            </a:r>
            <a:r>
              <a:rPr lang="en-US" sz="2400" dirty="0">
                <a:latin typeface="Times New Roman" pitchFamily="18" charset="0"/>
                <a:cs typeface="Times New Roman" pitchFamily="18" charset="0"/>
              </a:rPr>
              <a:t> </a:t>
            </a:r>
          </a:p>
          <a:p>
            <a:pPr eaLnBrk="1" hangingPunct="1">
              <a:lnSpc>
                <a:spcPct val="90000"/>
              </a:lnSpc>
              <a:buFont typeface="Wingdings" pitchFamily="2" charset="2"/>
              <a:buNone/>
              <a:defRPr/>
            </a:pPr>
            <a:r>
              <a:rPr lang="en-US" sz="2400" dirty="0">
                <a:latin typeface="Times New Roman" pitchFamily="18" charset="0"/>
                <a:cs typeface="Times New Roman" pitchFamily="18" charset="0"/>
              </a:rPr>
              <a:t>          to worry.</a:t>
            </a:r>
          </a:p>
          <a:p>
            <a:pPr eaLnBrk="1" hangingPunct="1">
              <a:lnSpc>
                <a:spcPct val="90000"/>
              </a:lnSpc>
              <a:buFont typeface="Wingdings" pitchFamily="2" charset="2"/>
              <a:buNone/>
              <a:defRPr/>
            </a:pPr>
            <a:r>
              <a:rPr lang="en-US" sz="2400" dirty="0">
                <a:latin typeface="Times New Roman" pitchFamily="18" charset="0"/>
                <a:cs typeface="Times New Roman" pitchFamily="18" charset="0"/>
              </a:rPr>
              <a:t>      vii)</a:t>
            </a:r>
            <a:r>
              <a:rPr lang="en-US" sz="2400" dirty="0" err="1">
                <a:latin typeface="Times New Roman" pitchFamily="18" charset="0"/>
                <a:cs typeface="Times New Roman" pitchFamily="18" charset="0"/>
              </a:rPr>
              <a:t>Impatience,feeling</a:t>
            </a:r>
            <a:r>
              <a:rPr lang="en-US" sz="2400" dirty="0">
                <a:latin typeface="Times New Roman" pitchFamily="18" charset="0"/>
                <a:cs typeface="Times New Roman" pitchFamily="18" charset="0"/>
              </a:rPr>
              <a:t> irritable,&amp; easily </a:t>
            </a:r>
          </a:p>
          <a:p>
            <a:pPr eaLnBrk="1" hangingPunct="1">
              <a:lnSpc>
                <a:spcPct val="90000"/>
              </a:lnSpc>
              <a:buFont typeface="Wingdings" pitchFamily="2" charset="2"/>
              <a:buNone/>
              <a:defRPr/>
            </a:pPr>
            <a:r>
              <a:rPr lang="en-US" sz="2400" dirty="0">
                <a:latin typeface="Times New Roman" pitchFamily="18" charset="0"/>
                <a:cs typeface="Times New Roman" pitchFamily="18" charset="0"/>
              </a:rPr>
              <a:t>             roused to anger.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9" name="Rectangle 5"/>
          <p:cNvSpPr>
            <a:spLocks noGrp="1" noChangeArrowheads="1"/>
          </p:cNvSpPr>
          <p:nvPr>
            <p:ph type="title"/>
          </p:nvPr>
        </p:nvSpPr>
        <p:spPr/>
        <p:txBody>
          <a:bodyPr/>
          <a:lstStyle/>
          <a:p>
            <a:pPr eaLnBrk="1" hangingPunct="1">
              <a:defRPr/>
            </a:pPr>
            <a:endParaRPr lang="en-US"/>
          </a:p>
        </p:txBody>
      </p:sp>
      <p:pic>
        <p:nvPicPr>
          <p:cNvPr id="57347" name="Picture 4" descr="Photo 003"/>
          <p:cNvPicPr>
            <a:picLocks noGrp="1" noChangeAspect="1" noChangeArrowheads="1"/>
          </p:cNvPicPr>
          <p:nvPr>
            <p:ph sz="quarter" idx="1"/>
          </p:nvPr>
        </p:nvPicPr>
        <p:blipFill>
          <a:blip r:embed="rId2" cstate="print"/>
          <a:srcRect/>
          <a:stretch>
            <a:fillRect/>
          </a:stretch>
        </p:blipFill>
        <p:spPr>
          <a:xfrm>
            <a:off x="0" y="0"/>
            <a:ext cx="9144000" cy="6858000"/>
          </a:xfr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7" name="Rectangle 5"/>
          <p:cNvSpPr>
            <a:spLocks noGrp="1" noChangeArrowheads="1"/>
          </p:cNvSpPr>
          <p:nvPr>
            <p:ph type="title"/>
          </p:nvPr>
        </p:nvSpPr>
        <p:spPr/>
        <p:txBody>
          <a:bodyPr/>
          <a:lstStyle/>
          <a:p>
            <a:pPr eaLnBrk="1" hangingPunct="1">
              <a:defRPr/>
            </a:pPr>
            <a:endParaRPr lang="en-US"/>
          </a:p>
        </p:txBody>
      </p:sp>
      <p:pic>
        <p:nvPicPr>
          <p:cNvPr id="58371" name="Picture 4" descr="SCAN 002"/>
          <p:cNvPicPr>
            <a:picLocks noGrp="1" noChangeAspect="1" noChangeArrowheads="1"/>
          </p:cNvPicPr>
          <p:nvPr>
            <p:ph sz="quarter" idx="1"/>
          </p:nvPr>
        </p:nvPicPr>
        <p:blipFill>
          <a:blip r:embed="rId2" cstate="print"/>
          <a:srcRect/>
          <a:stretch>
            <a:fillRect/>
          </a:stretch>
        </p:blipFill>
        <p:spPr>
          <a:xfrm>
            <a:off x="0" y="0"/>
            <a:ext cx="9144000" cy="6858000"/>
          </a:xfr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pPr eaLnBrk="1" hangingPunct="1">
              <a:defRPr/>
            </a:pPr>
            <a:r>
              <a:rPr lang="en-US"/>
              <a:t>A Tense-Release Script</a:t>
            </a:r>
          </a:p>
        </p:txBody>
      </p:sp>
      <p:sp>
        <p:nvSpPr>
          <p:cNvPr id="378883" name="Rectangle 3"/>
          <p:cNvSpPr>
            <a:spLocks noGrp="1" noChangeArrowheads="1"/>
          </p:cNvSpPr>
          <p:nvPr>
            <p:ph sz="quarter" idx="1"/>
          </p:nvPr>
        </p:nvSpPr>
        <p:spPr/>
        <p:txBody>
          <a:bodyPr>
            <a:normAutofit lnSpcReduction="10000"/>
          </a:bodyPr>
          <a:lstStyle/>
          <a:p>
            <a:pPr eaLnBrk="1" hangingPunct="1">
              <a:lnSpc>
                <a:spcPct val="80000"/>
              </a:lnSpc>
              <a:defRPr/>
            </a:pPr>
            <a:r>
              <a:rPr lang="en-US" sz="2400"/>
              <a:t>The Exercises</a:t>
            </a:r>
          </a:p>
          <a:p>
            <a:pPr eaLnBrk="1" hangingPunct="1">
              <a:lnSpc>
                <a:spcPct val="80000"/>
              </a:lnSpc>
              <a:buFont typeface="Wingdings" pitchFamily="2" charset="2"/>
              <a:buNone/>
              <a:defRPr/>
            </a:pPr>
            <a:r>
              <a:rPr lang="en-US" sz="2400"/>
              <a:t>    1) Breathing</a:t>
            </a:r>
          </a:p>
          <a:p>
            <a:pPr eaLnBrk="1" hangingPunct="1">
              <a:lnSpc>
                <a:spcPct val="80000"/>
              </a:lnSpc>
              <a:buFont typeface="Wingdings" pitchFamily="2" charset="2"/>
              <a:buNone/>
              <a:defRPr/>
            </a:pPr>
            <a:r>
              <a:rPr lang="en-US" sz="2400"/>
              <a:t>    2) Arm: Spider hand, rod-like arm</a:t>
            </a:r>
          </a:p>
          <a:p>
            <a:pPr eaLnBrk="1" hangingPunct="1">
              <a:lnSpc>
                <a:spcPct val="80000"/>
              </a:lnSpc>
              <a:buFont typeface="Wingdings" pitchFamily="2" charset="2"/>
              <a:buNone/>
              <a:defRPr/>
            </a:pPr>
            <a:r>
              <a:rPr lang="en-US" sz="2400"/>
              <a:t>    3) Leg:Dorsi &amp; plantar flexion</a:t>
            </a:r>
          </a:p>
          <a:p>
            <a:pPr eaLnBrk="1" hangingPunct="1">
              <a:lnSpc>
                <a:spcPct val="80000"/>
              </a:lnSpc>
              <a:buFont typeface="Wingdings" pitchFamily="2" charset="2"/>
              <a:buNone/>
              <a:defRPr/>
            </a:pPr>
            <a:r>
              <a:rPr lang="en-US" sz="2400"/>
              <a:t>    4) Toe flexion &amp; extension</a:t>
            </a:r>
          </a:p>
          <a:p>
            <a:pPr eaLnBrk="1" hangingPunct="1">
              <a:lnSpc>
                <a:spcPct val="80000"/>
              </a:lnSpc>
              <a:buFont typeface="Wingdings" pitchFamily="2" charset="2"/>
              <a:buNone/>
              <a:defRPr/>
            </a:pPr>
            <a:r>
              <a:rPr lang="en-US" sz="2400"/>
              <a:t>    5) Breathing (2)</a:t>
            </a:r>
          </a:p>
          <a:p>
            <a:pPr eaLnBrk="1" hangingPunct="1">
              <a:lnSpc>
                <a:spcPct val="80000"/>
              </a:lnSpc>
              <a:buFont typeface="Wingdings" pitchFamily="2" charset="2"/>
              <a:buNone/>
              <a:defRPr/>
            </a:pPr>
            <a:r>
              <a:rPr lang="en-US" sz="2400"/>
              <a:t>    6) Abdominal ms tensing</a:t>
            </a:r>
          </a:p>
          <a:p>
            <a:pPr eaLnBrk="1" hangingPunct="1">
              <a:lnSpc>
                <a:spcPct val="80000"/>
              </a:lnSpc>
              <a:buFont typeface="Wingdings" pitchFamily="2" charset="2"/>
              <a:buNone/>
              <a:defRPr/>
            </a:pPr>
            <a:r>
              <a:rPr lang="en-US" sz="2400"/>
              <a:t>    7) Shoulder bracing</a:t>
            </a:r>
          </a:p>
          <a:p>
            <a:pPr eaLnBrk="1" hangingPunct="1">
              <a:lnSpc>
                <a:spcPct val="80000"/>
              </a:lnSpc>
              <a:buFont typeface="Wingdings" pitchFamily="2" charset="2"/>
              <a:buNone/>
              <a:defRPr/>
            </a:pPr>
            <a:r>
              <a:rPr lang="en-US" sz="2400"/>
              <a:t>    8) Shoulder hunching</a:t>
            </a:r>
          </a:p>
          <a:p>
            <a:pPr eaLnBrk="1" hangingPunct="1">
              <a:lnSpc>
                <a:spcPct val="80000"/>
              </a:lnSpc>
              <a:buFont typeface="Wingdings" pitchFamily="2" charset="2"/>
              <a:buNone/>
              <a:defRPr/>
            </a:pPr>
            <a:r>
              <a:rPr lang="en-US" sz="2400"/>
              <a:t>    9) Head pressing back</a:t>
            </a:r>
          </a:p>
          <a:p>
            <a:pPr eaLnBrk="1" hangingPunct="1">
              <a:lnSpc>
                <a:spcPct val="80000"/>
              </a:lnSpc>
              <a:buFont typeface="Wingdings" pitchFamily="2" charset="2"/>
              <a:buNone/>
              <a:defRPr/>
            </a:pPr>
            <a:r>
              <a:rPr lang="en-US" sz="2400"/>
              <a:t>   10) upper face</a:t>
            </a:r>
          </a:p>
          <a:p>
            <a:pPr eaLnBrk="1" hangingPunct="1">
              <a:lnSpc>
                <a:spcPct val="80000"/>
              </a:lnSpc>
              <a:buFont typeface="Wingdings" pitchFamily="2" charset="2"/>
              <a:buNone/>
              <a:defRPr/>
            </a:pPr>
            <a:r>
              <a:rPr lang="en-US" sz="2400"/>
              <a:t>   11) Lower face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5" name="Rectangle 5"/>
          <p:cNvSpPr>
            <a:spLocks noGrp="1" noChangeArrowheads="1"/>
          </p:cNvSpPr>
          <p:nvPr>
            <p:ph type="title"/>
          </p:nvPr>
        </p:nvSpPr>
        <p:spPr/>
        <p:txBody>
          <a:bodyPr/>
          <a:lstStyle/>
          <a:p>
            <a:pPr eaLnBrk="1" hangingPunct="1">
              <a:defRPr/>
            </a:pPr>
            <a:endParaRPr lang="en-US"/>
          </a:p>
        </p:txBody>
      </p:sp>
      <p:pic>
        <p:nvPicPr>
          <p:cNvPr id="60419" name="Picture 4" descr="1"/>
          <p:cNvPicPr>
            <a:picLocks noGrp="1" noChangeAspect="1" noChangeArrowheads="1"/>
          </p:cNvPicPr>
          <p:nvPr>
            <p:ph sz="quarter" idx="1"/>
          </p:nvPr>
        </p:nvPicPr>
        <p:blipFill>
          <a:blip r:embed="rId2" cstate="print"/>
          <a:srcRect/>
          <a:stretch>
            <a:fillRect/>
          </a:stretch>
        </p:blipFill>
        <p:spPr>
          <a:xfrm>
            <a:off x="0" y="0"/>
            <a:ext cx="9144000" cy="6858000"/>
          </a:xfr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3" name="Rectangle 5"/>
          <p:cNvSpPr>
            <a:spLocks noGrp="1" noChangeArrowheads="1"/>
          </p:cNvSpPr>
          <p:nvPr>
            <p:ph type="title"/>
          </p:nvPr>
        </p:nvSpPr>
        <p:spPr/>
        <p:txBody>
          <a:bodyPr/>
          <a:lstStyle/>
          <a:p>
            <a:pPr eaLnBrk="1" hangingPunct="1">
              <a:defRPr/>
            </a:pPr>
            <a:endParaRPr lang="en-US"/>
          </a:p>
        </p:txBody>
      </p:sp>
      <p:pic>
        <p:nvPicPr>
          <p:cNvPr id="61443" name="Picture 4" descr="Photo 004"/>
          <p:cNvPicPr>
            <a:picLocks noGrp="1" noChangeAspect="1" noChangeArrowheads="1"/>
          </p:cNvPicPr>
          <p:nvPr>
            <p:ph sz="quarter" idx="1"/>
          </p:nvPr>
        </p:nvPicPr>
        <p:blipFill>
          <a:blip r:embed="rId2" cstate="print"/>
          <a:srcRect/>
          <a:stretch>
            <a:fillRect/>
          </a:stretch>
        </p:blipFill>
        <p:spPr>
          <a:xfrm>
            <a:off x="0" y="0"/>
            <a:ext cx="9144000" cy="6858000"/>
          </a:xfr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24" name="Rectangle 8"/>
          <p:cNvSpPr>
            <a:spLocks noGrp="1" noChangeArrowheads="1"/>
          </p:cNvSpPr>
          <p:nvPr>
            <p:ph type="title"/>
          </p:nvPr>
        </p:nvSpPr>
        <p:spPr/>
        <p:txBody>
          <a:bodyPr/>
          <a:lstStyle/>
          <a:p>
            <a:pPr eaLnBrk="1" hangingPunct="1">
              <a:defRPr/>
            </a:pPr>
            <a:endParaRPr lang="en-US"/>
          </a:p>
        </p:txBody>
      </p:sp>
      <p:pic>
        <p:nvPicPr>
          <p:cNvPr id="62467" name="Picture 4" descr="1 001"/>
          <p:cNvPicPr>
            <a:picLocks noGrp="1" noChangeAspect="1" noChangeArrowheads="1"/>
          </p:cNvPicPr>
          <p:nvPr>
            <p:ph sz="quarter" idx="1"/>
          </p:nvPr>
        </p:nvPicPr>
        <p:blipFill>
          <a:blip r:embed="rId2" cstate="print"/>
          <a:srcRect/>
          <a:stretch>
            <a:fillRect/>
          </a:stretch>
        </p:blipFill>
        <p:spPr>
          <a:xfrm>
            <a:off x="0" y="0"/>
            <a:ext cx="4876800" cy="6858000"/>
          </a:xfrm>
          <a:noFill/>
        </p:spPr>
      </p:pic>
      <p:pic>
        <p:nvPicPr>
          <p:cNvPr id="62468" name="Picture 7" descr="Photo 016"/>
          <p:cNvPicPr>
            <a:picLocks noGrp="1" noChangeAspect="1" noChangeArrowheads="1"/>
          </p:cNvPicPr>
          <p:nvPr>
            <p:ph sz="quarter" idx="2"/>
          </p:nvPr>
        </p:nvPicPr>
        <p:blipFill>
          <a:blip r:embed="rId3" cstate="print"/>
          <a:srcRect/>
          <a:stretch>
            <a:fillRect/>
          </a:stretch>
        </p:blipFill>
        <p:spPr>
          <a:xfrm>
            <a:off x="4876800" y="0"/>
            <a:ext cx="4267200" cy="6858000"/>
          </a:xfr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5" name="Rectangle 7"/>
          <p:cNvSpPr>
            <a:spLocks noGrp="1" noChangeArrowheads="1"/>
          </p:cNvSpPr>
          <p:nvPr>
            <p:ph type="title"/>
          </p:nvPr>
        </p:nvSpPr>
        <p:spPr/>
        <p:txBody>
          <a:bodyPr/>
          <a:lstStyle/>
          <a:p>
            <a:pPr eaLnBrk="1" hangingPunct="1">
              <a:defRPr/>
            </a:pPr>
            <a:endParaRPr lang="en-US"/>
          </a:p>
        </p:txBody>
      </p:sp>
      <p:pic>
        <p:nvPicPr>
          <p:cNvPr id="63491" name="Picture 11" descr="1 003"/>
          <p:cNvPicPr>
            <a:picLocks noGrp="1" noChangeAspect="1" noChangeArrowheads="1"/>
          </p:cNvPicPr>
          <p:nvPr>
            <p:ph sz="half" idx="1"/>
          </p:nvPr>
        </p:nvPicPr>
        <p:blipFill>
          <a:blip r:embed="rId2" cstate="print"/>
          <a:srcRect/>
          <a:stretch>
            <a:fillRect/>
          </a:stretch>
        </p:blipFill>
        <p:spPr>
          <a:xfrm>
            <a:off x="0" y="304800"/>
            <a:ext cx="4572000" cy="6553200"/>
          </a:xfrm>
          <a:noFill/>
        </p:spPr>
      </p:pic>
      <p:pic>
        <p:nvPicPr>
          <p:cNvPr id="63492" name="Picture 12" descr="Photo 006"/>
          <p:cNvPicPr>
            <a:picLocks noGrp="1" noChangeAspect="1" noChangeArrowheads="1"/>
          </p:cNvPicPr>
          <p:nvPr>
            <p:ph sz="quarter" idx="2"/>
          </p:nvPr>
        </p:nvPicPr>
        <p:blipFill>
          <a:blip r:embed="rId3" cstate="print"/>
          <a:srcRect/>
          <a:stretch>
            <a:fillRect/>
          </a:stretch>
        </p:blipFill>
        <p:spPr>
          <a:xfrm>
            <a:off x="4495800" y="304800"/>
            <a:ext cx="4648200" cy="3484563"/>
          </a:xfrm>
          <a:noFill/>
        </p:spPr>
      </p:pic>
      <p:pic>
        <p:nvPicPr>
          <p:cNvPr id="63493" name="Picture 13" descr="Photo 007"/>
          <p:cNvPicPr>
            <a:picLocks noGrp="1" noChangeAspect="1" noChangeArrowheads="1"/>
          </p:cNvPicPr>
          <p:nvPr>
            <p:ph sz="quarter" idx="3"/>
          </p:nvPr>
        </p:nvPicPr>
        <p:blipFill>
          <a:blip r:embed="rId4" cstate="print"/>
          <a:stretch>
            <a:fillRect/>
          </a:stretch>
        </p:blipFill>
        <p:spPr>
          <a:xfrm>
            <a:off x="5513752" y="3941763"/>
            <a:ext cx="2307495" cy="2189162"/>
          </a:xfr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3" name="Rectangle 5"/>
          <p:cNvSpPr>
            <a:spLocks noGrp="1" noChangeArrowheads="1"/>
          </p:cNvSpPr>
          <p:nvPr>
            <p:ph type="title"/>
          </p:nvPr>
        </p:nvSpPr>
        <p:spPr/>
        <p:txBody>
          <a:bodyPr/>
          <a:lstStyle/>
          <a:p>
            <a:pPr eaLnBrk="1" hangingPunct="1">
              <a:defRPr/>
            </a:pPr>
            <a:endParaRPr lang="en-US"/>
          </a:p>
        </p:txBody>
      </p:sp>
      <p:pic>
        <p:nvPicPr>
          <p:cNvPr id="64515" name="Picture 4" descr="Photo 008"/>
          <p:cNvPicPr>
            <a:picLocks noGrp="1" noChangeAspect="1" noChangeArrowheads="1"/>
          </p:cNvPicPr>
          <p:nvPr>
            <p:ph sz="quarter" idx="1"/>
          </p:nvPr>
        </p:nvPicPr>
        <p:blipFill>
          <a:blip r:embed="rId2" cstate="print"/>
          <a:srcRect/>
          <a:stretch>
            <a:fillRect/>
          </a:stretch>
        </p:blipFill>
        <p:spPr>
          <a:xfrm>
            <a:off x="1905000" y="0"/>
            <a:ext cx="5334000" cy="6858000"/>
          </a:xfr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5" name="Rectangle 5"/>
          <p:cNvSpPr>
            <a:spLocks noGrp="1" noChangeArrowheads="1"/>
          </p:cNvSpPr>
          <p:nvPr>
            <p:ph type="title"/>
          </p:nvPr>
        </p:nvSpPr>
        <p:spPr/>
        <p:txBody>
          <a:bodyPr/>
          <a:lstStyle/>
          <a:p>
            <a:pPr eaLnBrk="1" hangingPunct="1">
              <a:defRPr/>
            </a:pPr>
            <a:endParaRPr lang="en-US"/>
          </a:p>
        </p:txBody>
      </p:sp>
      <p:pic>
        <p:nvPicPr>
          <p:cNvPr id="65539" name="Picture 4" descr="1 004"/>
          <p:cNvPicPr>
            <a:picLocks noGrp="1" noChangeAspect="1" noChangeArrowheads="1"/>
          </p:cNvPicPr>
          <p:nvPr>
            <p:ph sz="quarter" idx="1"/>
          </p:nvPr>
        </p:nvPicPr>
        <p:blipFill>
          <a:blip r:embed="rId2" cstate="print"/>
          <a:srcRect/>
          <a:stretch>
            <a:fillRect/>
          </a:stretch>
        </p:blipFill>
        <p:spPr>
          <a:xfrm>
            <a:off x="1752600" y="0"/>
            <a:ext cx="5867400" cy="6858000"/>
          </a:xfr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9" name="Rectangle 5"/>
          <p:cNvSpPr>
            <a:spLocks noGrp="1" noChangeArrowheads="1"/>
          </p:cNvSpPr>
          <p:nvPr>
            <p:ph type="title"/>
          </p:nvPr>
        </p:nvSpPr>
        <p:spPr/>
        <p:txBody>
          <a:bodyPr/>
          <a:lstStyle/>
          <a:p>
            <a:pPr eaLnBrk="1" hangingPunct="1">
              <a:defRPr/>
            </a:pPr>
            <a:endParaRPr lang="en-US"/>
          </a:p>
        </p:txBody>
      </p:sp>
      <p:pic>
        <p:nvPicPr>
          <p:cNvPr id="66563" name="Picture 4" descr="Photo 009"/>
          <p:cNvPicPr>
            <a:picLocks noGrp="1" noChangeAspect="1" noChangeArrowheads="1"/>
          </p:cNvPicPr>
          <p:nvPr>
            <p:ph sz="quarter" idx="1"/>
          </p:nvPr>
        </p:nvPicPr>
        <p:blipFill>
          <a:blip r:embed="rId2" cstate="print"/>
          <a:srcRect/>
          <a:stretch>
            <a:fillRect/>
          </a:stretch>
        </p:blipFill>
        <p:spPr>
          <a:xfrm>
            <a:off x="0" y="0"/>
            <a:ext cx="9144000" cy="6858000"/>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flipV="1">
            <a:off x="457200" y="0"/>
            <a:ext cx="8229600" cy="277813"/>
          </a:xfrm>
        </p:spPr>
        <p:txBody>
          <a:bodyPr>
            <a:normAutofit fontScale="90000"/>
          </a:bodyPr>
          <a:lstStyle/>
          <a:p>
            <a:pPr eaLnBrk="1" hangingPunct="1">
              <a:defRPr/>
            </a:pPr>
            <a:endParaRPr lang="en-US" sz="4000"/>
          </a:p>
        </p:txBody>
      </p:sp>
      <p:sp>
        <p:nvSpPr>
          <p:cNvPr id="327683" name="Rectangle 3"/>
          <p:cNvSpPr>
            <a:spLocks noGrp="1" noChangeArrowheads="1"/>
          </p:cNvSpPr>
          <p:nvPr>
            <p:ph sz="quarter" idx="1"/>
          </p:nvPr>
        </p:nvSpPr>
        <p:spPr>
          <a:xfrm>
            <a:off x="533400" y="304800"/>
            <a:ext cx="8229600" cy="5826125"/>
          </a:xfrm>
        </p:spPr>
        <p:txBody>
          <a:bodyPr/>
          <a:lstStyle/>
          <a:p>
            <a:pPr eaLnBrk="1" hangingPunct="1">
              <a:defRPr/>
            </a:pPr>
            <a:endParaRPr lang="en-US" dirty="0"/>
          </a:p>
          <a:p>
            <a:pPr eaLnBrk="1" hangingPunct="1">
              <a:defRPr/>
            </a:pPr>
            <a:r>
              <a:rPr lang="en-US" dirty="0"/>
              <a:t>C) </a:t>
            </a:r>
            <a:r>
              <a:rPr lang="en-US" sz="2400" dirty="0" err="1">
                <a:latin typeface="Times New Roman" pitchFamily="18" charset="0"/>
                <a:cs typeface="Times New Roman" pitchFamily="18" charset="0"/>
              </a:rPr>
              <a:t>Behavioural</a:t>
            </a:r>
            <a:r>
              <a:rPr lang="en-US" sz="2400" dirty="0">
                <a:latin typeface="Times New Roman" pitchFamily="18" charset="0"/>
                <a:cs typeface="Times New Roman" pitchFamily="18" charset="0"/>
              </a:rPr>
              <a:t> symptoms:</a:t>
            </a:r>
          </a:p>
          <a:p>
            <a:pPr eaLnBrk="1" hangingPunct="1">
              <a:buFont typeface="Wingdings" pitchFamily="2" charset="2"/>
              <a:buNone/>
              <a:defRPr/>
            </a:pPr>
            <a:r>
              <a:rPr lang="en-US" sz="2400" dirty="0">
                <a:latin typeface="Times New Roman" pitchFamily="18" charset="0"/>
                <a:cs typeface="Times New Roman" pitchFamily="18" charset="0"/>
              </a:rPr>
              <a:t>          </a:t>
            </a:r>
          </a:p>
          <a:p>
            <a:pPr eaLnBrk="1" hangingPunct="1">
              <a:buFont typeface="Wingdings" pitchFamily="2" charset="2"/>
              <a:buNone/>
              <a:defRP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a:t>
            </a:r>
            <a:r>
              <a:rPr lang="en-US" sz="2400" dirty="0">
                <a:latin typeface="Times New Roman" pitchFamily="18" charset="0"/>
                <a:cs typeface="Times New Roman" pitchFamily="18" charset="0"/>
              </a:rPr>
              <a:t>) Increased consumption of alcohol,</a:t>
            </a:r>
          </a:p>
          <a:p>
            <a:pPr eaLnBrk="1" hangingPunct="1">
              <a:buFont typeface="Wingdings" pitchFamily="2" charset="2"/>
              <a:buNone/>
              <a:defRPr/>
            </a:pPr>
            <a:r>
              <a:rPr lang="en-US" sz="2400" dirty="0">
                <a:latin typeface="Times New Roman" pitchFamily="18" charset="0"/>
                <a:cs typeface="Times New Roman" pitchFamily="18" charset="0"/>
              </a:rPr>
              <a:t>              tobacco, food, etc.</a:t>
            </a:r>
          </a:p>
          <a:p>
            <a:pPr eaLnBrk="1" hangingPunct="1">
              <a:buFont typeface="Wingdings" pitchFamily="2" charset="2"/>
              <a:buNone/>
              <a:defRPr/>
            </a:pPr>
            <a:r>
              <a:rPr lang="en-US" sz="2400" dirty="0">
                <a:latin typeface="Times New Roman" pitchFamily="18" charset="0"/>
                <a:cs typeface="Times New Roman" pitchFamily="18" charset="0"/>
              </a:rPr>
              <a:t>          ii) Loss of appetite or excessive eating.</a:t>
            </a:r>
          </a:p>
          <a:p>
            <a:pPr eaLnBrk="1" hangingPunct="1">
              <a:buFont typeface="Wingdings" pitchFamily="2" charset="2"/>
              <a:buNone/>
              <a:defRPr/>
            </a:pPr>
            <a:r>
              <a:rPr lang="en-US" sz="2400" dirty="0">
                <a:latin typeface="Times New Roman" pitchFamily="18" charset="0"/>
                <a:cs typeface="Times New Roman" pitchFamily="18" charset="0"/>
              </a:rPr>
              <a:t>          iii) Restlessness</a:t>
            </a:r>
          </a:p>
          <a:p>
            <a:pPr eaLnBrk="1" hangingPunct="1">
              <a:buFont typeface="Wingdings" pitchFamily="2" charset="2"/>
              <a:buNone/>
              <a:defRPr/>
            </a:pPr>
            <a:r>
              <a:rPr lang="en-US" sz="2400" dirty="0">
                <a:latin typeface="Times New Roman" pitchFamily="18" charset="0"/>
                <a:cs typeface="Times New Roman" pitchFamily="18" charset="0"/>
              </a:rPr>
              <a:t>          iv) A tendency to experience accidents.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61" name="Rectangle 5"/>
          <p:cNvSpPr>
            <a:spLocks noGrp="1" noChangeArrowheads="1"/>
          </p:cNvSpPr>
          <p:nvPr>
            <p:ph type="title"/>
          </p:nvPr>
        </p:nvSpPr>
        <p:spPr/>
        <p:txBody>
          <a:bodyPr/>
          <a:lstStyle/>
          <a:p>
            <a:pPr eaLnBrk="1" hangingPunct="1">
              <a:defRPr/>
            </a:pPr>
            <a:endParaRPr lang="en-US"/>
          </a:p>
        </p:txBody>
      </p:sp>
      <p:pic>
        <p:nvPicPr>
          <p:cNvPr id="67587" name="Picture 4" descr="1 005"/>
          <p:cNvPicPr>
            <a:picLocks noGrp="1" noChangeAspect="1" noChangeArrowheads="1"/>
          </p:cNvPicPr>
          <p:nvPr>
            <p:ph sz="quarter" idx="1"/>
          </p:nvPr>
        </p:nvPicPr>
        <p:blipFill>
          <a:blip r:embed="rId2" cstate="print"/>
          <a:srcRect/>
          <a:stretch>
            <a:fillRect/>
          </a:stretch>
        </p:blipFill>
        <p:spPr>
          <a:xfrm>
            <a:off x="-457200" y="0"/>
            <a:ext cx="10210800" cy="6858000"/>
          </a:xfr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p:txBody>
          <a:bodyPr/>
          <a:lstStyle/>
          <a:p>
            <a:pPr eaLnBrk="1" hangingPunct="1">
              <a:defRPr/>
            </a:pPr>
            <a:endParaRPr lang="en-US"/>
          </a:p>
        </p:txBody>
      </p:sp>
      <p:pic>
        <p:nvPicPr>
          <p:cNvPr id="184323" name="Picture 3" descr="CA2JCXIR"/>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lstStyle/>
          <a:p>
            <a:pPr eaLnBrk="1" hangingPunct="1">
              <a:defRPr/>
            </a:pPr>
            <a:r>
              <a:rPr lang="en-US"/>
              <a:t>THE MITCHELL METHOD</a:t>
            </a:r>
          </a:p>
        </p:txBody>
      </p:sp>
      <p:sp>
        <p:nvSpPr>
          <p:cNvPr id="410627" name="Rectangle 3"/>
          <p:cNvSpPr>
            <a:spLocks noGrp="1" noChangeArrowheads="1"/>
          </p:cNvSpPr>
          <p:nvPr>
            <p:ph sz="quarter" idx="1"/>
          </p:nvPr>
        </p:nvSpPr>
        <p:spPr/>
        <p:txBody>
          <a:bodyPr>
            <a:normAutofit lnSpcReduction="10000"/>
          </a:bodyPr>
          <a:lstStyle/>
          <a:p>
            <a:pPr eaLnBrk="1" hangingPunct="1">
              <a:lnSpc>
                <a:spcPct val="90000"/>
              </a:lnSpc>
              <a:defRPr/>
            </a:pPr>
            <a:r>
              <a:rPr lang="en-US" sz="2800"/>
              <a:t>Mitchell’s approach is based on the physiological principle of Reciprocal inhibition, i.e. when one gr. of muscles acting on a jt. is working, the opposing gr. is obliged to relax.</a:t>
            </a:r>
          </a:p>
          <a:p>
            <a:pPr eaLnBrk="1" hangingPunct="1">
              <a:lnSpc>
                <a:spcPct val="90000"/>
              </a:lnSpc>
              <a:buFont typeface="Wingdings" pitchFamily="2" charset="2"/>
              <a:buNone/>
              <a:defRPr/>
            </a:pPr>
            <a:endParaRPr lang="en-US" sz="2800"/>
          </a:p>
          <a:p>
            <a:pPr eaLnBrk="1" hangingPunct="1">
              <a:lnSpc>
                <a:spcPct val="90000"/>
              </a:lnSpc>
              <a:defRPr/>
            </a:pPr>
            <a:r>
              <a:rPr lang="en-US" sz="2800"/>
              <a:t>Stress- related posture or ‘the punching position’.</a:t>
            </a:r>
          </a:p>
          <a:p>
            <a:pPr eaLnBrk="1" hangingPunct="1">
              <a:lnSpc>
                <a:spcPct val="90000"/>
              </a:lnSpc>
              <a:buFont typeface="Wingdings" pitchFamily="2" charset="2"/>
              <a:buNone/>
              <a:defRPr/>
            </a:pPr>
            <a:endParaRPr lang="en-US" sz="2800"/>
          </a:p>
          <a:p>
            <a:pPr eaLnBrk="1" hangingPunct="1">
              <a:lnSpc>
                <a:spcPct val="90000"/>
              </a:lnSpc>
              <a:defRPr/>
            </a:pPr>
            <a:r>
              <a:rPr lang="en-US" sz="2800"/>
              <a:t>Her approach consists of moving the body out of the position of defence or stress &amp; training it to recognize &amp; adopt the position of ease or relaxation.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7" name="Rectangle 5"/>
          <p:cNvSpPr>
            <a:spLocks noGrp="1" noChangeArrowheads="1"/>
          </p:cNvSpPr>
          <p:nvPr>
            <p:ph type="title"/>
          </p:nvPr>
        </p:nvSpPr>
        <p:spPr/>
        <p:txBody>
          <a:bodyPr/>
          <a:lstStyle/>
          <a:p>
            <a:pPr eaLnBrk="1" hangingPunct="1">
              <a:defRPr/>
            </a:pPr>
            <a:endParaRPr lang="en-US"/>
          </a:p>
        </p:txBody>
      </p:sp>
      <p:pic>
        <p:nvPicPr>
          <p:cNvPr id="90115" name="Picture 4" descr="Photo 010"/>
          <p:cNvPicPr>
            <a:picLocks noGrp="1" noChangeAspect="1" noChangeArrowheads="1"/>
          </p:cNvPicPr>
          <p:nvPr>
            <p:ph sz="quarter" idx="1"/>
          </p:nvPr>
        </p:nvPicPr>
        <p:blipFill>
          <a:blip r:embed="rId2" cstate="print"/>
          <a:srcRect/>
          <a:stretch>
            <a:fillRect/>
          </a:stretch>
        </p:blipFill>
        <p:spPr>
          <a:xfrm>
            <a:off x="304800" y="533400"/>
            <a:ext cx="8534400" cy="5943600"/>
          </a:xfr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3" name="Rectangle 5"/>
          <p:cNvSpPr>
            <a:spLocks noGrp="1" noChangeArrowheads="1"/>
          </p:cNvSpPr>
          <p:nvPr>
            <p:ph type="title"/>
          </p:nvPr>
        </p:nvSpPr>
        <p:spPr/>
        <p:txBody>
          <a:bodyPr/>
          <a:lstStyle/>
          <a:p>
            <a:pPr eaLnBrk="1" hangingPunct="1">
              <a:defRPr/>
            </a:pPr>
            <a:endParaRPr lang="en-US"/>
          </a:p>
        </p:txBody>
      </p:sp>
      <p:pic>
        <p:nvPicPr>
          <p:cNvPr id="91139" name="Picture 4" descr="Photo 011"/>
          <p:cNvPicPr>
            <a:picLocks noGrp="1" noChangeAspect="1" noChangeArrowheads="1"/>
          </p:cNvPicPr>
          <p:nvPr>
            <p:ph sz="quarter" idx="1"/>
          </p:nvPr>
        </p:nvPicPr>
        <p:blipFill>
          <a:blip r:embed="rId2" cstate="print"/>
          <a:srcRect/>
          <a:stretch>
            <a:fillRect/>
          </a:stretch>
        </p:blipFill>
        <p:spPr>
          <a:xfrm>
            <a:off x="0" y="0"/>
            <a:ext cx="9144000" cy="6858000"/>
          </a:xfr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61" name="Rectangle 5"/>
          <p:cNvSpPr>
            <a:spLocks noGrp="1" noChangeArrowheads="1"/>
          </p:cNvSpPr>
          <p:nvPr>
            <p:ph type="title"/>
          </p:nvPr>
        </p:nvSpPr>
        <p:spPr/>
        <p:txBody>
          <a:bodyPr/>
          <a:lstStyle/>
          <a:p>
            <a:pPr eaLnBrk="1" hangingPunct="1">
              <a:defRPr/>
            </a:pPr>
            <a:endParaRPr lang="en-US"/>
          </a:p>
        </p:txBody>
      </p:sp>
      <p:pic>
        <p:nvPicPr>
          <p:cNvPr id="92163" name="Picture 4" descr="7 001"/>
          <p:cNvPicPr>
            <a:picLocks noGrp="1" noChangeAspect="1" noChangeArrowheads="1"/>
          </p:cNvPicPr>
          <p:nvPr>
            <p:ph sz="quarter" idx="1"/>
          </p:nvPr>
        </p:nvPicPr>
        <p:blipFill>
          <a:blip r:embed="rId2" cstate="print"/>
          <a:srcRect/>
          <a:stretch>
            <a:fillRect/>
          </a:stretch>
        </p:blipFill>
        <p:spPr>
          <a:xfrm>
            <a:off x="304800" y="0"/>
            <a:ext cx="8534400" cy="6858000"/>
          </a:xfr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9" name="Rectangle 5"/>
          <p:cNvSpPr>
            <a:spLocks noGrp="1" noChangeArrowheads="1"/>
          </p:cNvSpPr>
          <p:nvPr>
            <p:ph type="title"/>
          </p:nvPr>
        </p:nvSpPr>
        <p:spPr/>
        <p:txBody>
          <a:bodyPr/>
          <a:lstStyle/>
          <a:p>
            <a:pPr eaLnBrk="1" hangingPunct="1">
              <a:defRPr/>
            </a:pPr>
            <a:endParaRPr lang="en-US"/>
          </a:p>
        </p:txBody>
      </p:sp>
      <p:pic>
        <p:nvPicPr>
          <p:cNvPr id="93187" name="Picture 4" descr="Photo 013"/>
          <p:cNvPicPr>
            <a:picLocks noGrp="1" noChangeAspect="1" noChangeArrowheads="1"/>
          </p:cNvPicPr>
          <p:nvPr>
            <p:ph sz="quarter" idx="1"/>
          </p:nvPr>
        </p:nvPicPr>
        <p:blipFill>
          <a:blip r:embed="rId2" cstate="print"/>
          <a:srcRect/>
          <a:stretch>
            <a:fillRect/>
          </a:stretch>
        </p:blipFill>
        <p:spPr>
          <a:xfrm>
            <a:off x="1219200" y="0"/>
            <a:ext cx="6858000" cy="6858000"/>
          </a:xfr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5" name="Rectangle 5"/>
          <p:cNvSpPr>
            <a:spLocks noGrp="1" noChangeArrowheads="1"/>
          </p:cNvSpPr>
          <p:nvPr>
            <p:ph type="title"/>
          </p:nvPr>
        </p:nvSpPr>
        <p:spPr/>
        <p:txBody>
          <a:bodyPr/>
          <a:lstStyle/>
          <a:p>
            <a:pPr eaLnBrk="1" hangingPunct="1">
              <a:defRPr/>
            </a:pPr>
            <a:endParaRPr lang="en-US"/>
          </a:p>
        </p:txBody>
      </p:sp>
      <p:pic>
        <p:nvPicPr>
          <p:cNvPr id="94211" name="Picture 4" descr="7 002"/>
          <p:cNvPicPr>
            <a:picLocks noGrp="1" noChangeAspect="1" noChangeArrowheads="1"/>
          </p:cNvPicPr>
          <p:nvPr>
            <p:ph sz="quarter" idx="1"/>
          </p:nvPr>
        </p:nvPicPr>
        <p:blipFill>
          <a:blip r:embed="rId2" cstate="print"/>
          <a:srcRect/>
          <a:stretch>
            <a:fillRect/>
          </a:stretch>
        </p:blipFill>
        <p:spPr>
          <a:xfrm>
            <a:off x="0" y="0"/>
            <a:ext cx="9144000" cy="6858000"/>
          </a:xfr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5" name="Rectangle 5"/>
          <p:cNvSpPr>
            <a:spLocks noGrp="1" noChangeArrowheads="1"/>
          </p:cNvSpPr>
          <p:nvPr>
            <p:ph type="title"/>
          </p:nvPr>
        </p:nvSpPr>
        <p:spPr/>
        <p:txBody>
          <a:bodyPr/>
          <a:lstStyle/>
          <a:p>
            <a:pPr eaLnBrk="1" hangingPunct="1">
              <a:defRPr/>
            </a:pPr>
            <a:endParaRPr lang="en-US"/>
          </a:p>
        </p:txBody>
      </p:sp>
      <p:pic>
        <p:nvPicPr>
          <p:cNvPr id="95235" name="Picture 4" descr="Photo 012"/>
          <p:cNvPicPr>
            <a:picLocks noGrp="1" noChangeAspect="1" noChangeArrowheads="1"/>
          </p:cNvPicPr>
          <p:nvPr>
            <p:ph sz="quarter" idx="1"/>
          </p:nvPr>
        </p:nvPicPr>
        <p:blipFill>
          <a:blip r:embed="rId2" cstate="print"/>
          <a:srcRect/>
          <a:stretch>
            <a:fillRect/>
          </a:stretch>
        </p:blipFill>
        <p:spPr>
          <a:xfrm>
            <a:off x="1600200" y="0"/>
            <a:ext cx="6096000" cy="6858000"/>
          </a:xfr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3" name="Rectangle 5"/>
          <p:cNvSpPr>
            <a:spLocks noGrp="1" noChangeArrowheads="1"/>
          </p:cNvSpPr>
          <p:nvPr>
            <p:ph type="title"/>
          </p:nvPr>
        </p:nvSpPr>
        <p:spPr/>
        <p:txBody>
          <a:bodyPr/>
          <a:lstStyle/>
          <a:p>
            <a:pPr eaLnBrk="1" hangingPunct="1">
              <a:defRPr/>
            </a:pPr>
            <a:endParaRPr lang="en-US"/>
          </a:p>
        </p:txBody>
      </p:sp>
      <p:pic>
        <p:nvPicPr>
          <p:cNvPr id="96259" name="Picture 4" descr="Photo 015"/>
          <p:cNvPicPr>
            <a:picLocks noGrp="1" noChangeAspect="1" noChangeArrowheads="1"/>
          </p:cNvPicPr>
          <p:nvPr>
            <p:ph sz="quarter" idx="1"/>
          </p:nvPr>
        </p:nvPicPr>
        <p:blipFill>
          <a:blip r:embed="rId2" cstate="print"/>
          <a:srcRect/>
          <a:stretch>
            <a:fillRect/>
          </a:stretch>
        </p:blipFill>
        <p:spPr>
          <a:xfrm>
            <a:off x="1295400" y="304800"/>
            <a:ext cx="6781800" cy="6172200"/>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a:xfrm>
            <a:off x="533400" y="0"/>
            <a:ext cx="8229600" cy="1143000"/>
          </a:xfrm>
        </p:spPr>
        <p:txBody>
          <a:bodyPr/>
          <a:lstStyle/>
          <a:p>
            <a:pPr eaLnBrk="1" hangingPunct="1">
              <a:defRPr/>
            </a:pPr>
            <a:r>
              <a:rPr lang="en-US"/>
              <a:t>Sources Of Stress</a:t>
            </a:r>
          </a:p>
        </p:txBody>
      </p:sp>
      <p:sp>
        <p:nvSpPr>
          <p:cNvPr id="328707" name="Rectangle 3"/>
          <p:cNvSpPr>
            <a:spLocks noGrp="1" noChangeArrowheads="1"/>
          </p:cNvSpPr>
          <p:nvPr>
            <p:ph sz="quarter" idx="1"/>
          </p:nvPr>
        </p:nvSpPr>
        <p:spPr>
          <a:xfrm>
            <a:off x="457200" y="1066800"/>
            <a:ext cx="8229600" cy="5064125"/>
          </a:xfrm>
        </p:spPr>
        <p:txBody>
          <a:bodyPr/>
          <a:lstStyle/>
          <a:p>
            <a:pPr eaLnBrk="1" hangingPunct="1">
              <a:lnSpc>
                <a:spcPct val="90000"/>
              </a:lnSpc>
              <a:buFont typeface="Wingdings" pitchFamily="2" charset="2"/>
              <a:buNone/>
              <a:defRPr/>
            </a:pPr>
            <a:r>
              <a:rPr lang="en-US" sz="2400" dirty="0"/>
              <a:t>  </a:t>
            </a:r>
            <a:r>
              <a:rPr lang="en-US" sz="2400" dirty="0">
                <a:latin typeface="Times New Roman" pitchFamily="18" charset="0"/>
                <a:cs typeface="Times New Roman" pitchFamily="18" charset="0"/>
              </a:rPr>
              <a:t>A) Stress in the Environment</a:t>
            </a:r>
          </a:p>
          <a:p>
            <a:pPr eaLnBrk="1" hangingPunct="1">
              <a:lnSpc>
                <a:spcPct val="90000"/>
              </a:lnSpc>
              <a:buFont typeface="Wingdings" pitchFamily="2" charset="2"/>
              <a:buNone/>
              <a:defRP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a:t>
            </a:r>
            <a:r>
              <a:rPr lang="en-US" sz="2400" dirty="0">
                <a:latin typeface="Times New Roman" pitchFamily="18" charset="0"/>
                <a:cs typeface="Times New Roman" pitchFamily="18" charset="0"/>
              </a:rPr>
              <a:t>) The work environment</a:t>
            </a:r>
          </a:p>
          <a:p>
            <a:pPr eaLnBrk="1" hangingPunct="1">
              <a:lnSpc>
                <a:spcPct val="90000"/>
              </a:lnSpc>
              <a:buFont typeface="Wingdings" pitchFamily="2" charset="2"/>
              <a:buNone/>
              <a:defRPr/>
            </a:pPr>
            <a:r>
              <a:rPr lang="en-US" sz="2400" dirty="0">
                <a:latin typeface="Times New Roman" pitchFamily="18" charset="0"/>
                <a:cs typeface="Times New Roman" pitchFamily="18" charset="0"/>
              </a:rPr>
              <a:t>         ii)The social environment</a:t>
            </a:r>
          </a:p>
          <a:p>
            <a:pPr eaLnBrk="1" hangingPunct="1">
              <a:lnSpc>
                <a:spcPct val="90000"/>
              </a:lnSpc>
              <a:buFont typeface="Wingdings" pitchFamily="2" charset="2"/>
              <a:buNone/>
              <a:defRPr/>
            </a:pPr>
            <a:endParaRPr lang="en-US" sz="2400" dirty="0">
              <a:latin typeface="Times New Roman" pitchFamily="18" charset="0"/>
              <a:cs typeface="Times New Roman" pitchFamily="18" charset="0"/>
            </a:endParaRPr>
          </a:p>
          <a:p>
            <a:pPr eaLnBrk="1" hangingPunct="1">
              <a:lnSpc>
                <a:spcPct val="90000"/>
              </a:lnSpc>
              <a:buFont typeface="Wingdings" pitchFamily="2" charset="2"/>
              <a:buNone/>
              <a:defRPr/>
            </a:pPr>
            <a:r>
              <a:rPr lang="en-US" sz="2400" dirty="0">
                <a:latin typeface="Times New Roman" pitchFamily="18" charset="0"/>
                <a:cs typeface="Times New Roman" pitchFamily="18" charset="0"/>
              </a:rPr>
              <a:t> B) Stress in the Individual</a:t>
            </a:r>
          </a:p>
          <a:p>
            <a:pPr eaLnBrk="1" hangingPunct="1">
              <a:lnSpc>
                <a:spcPct val="90000"/>
              </a:lnSpc>
              <a:buFont typeface="Wingdings" pitchFamily="2" charset="2"/>
              <a:buNone/>
              <a:defRP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a:t>
            </a:r>
            <a:r>
              <a:rPr lang="en-US" sz="2400" dirty="0">
                <a:latin typeface="Times New Roman" pitchFamily="18" charset="0"/>
                <a:cs typeface="Times New Roman" pitchFamily="18" charset="0"/>
              </a:rPr>
              <a:t>) Personality types</a:t>
            </a:r>
          </a:p>
          <a:p>
            <a:pPr eaLnBrk="1" hangingPunct="1">
              <a:lnSpc>
                <a:spcPct val="90000"/>
              </a:lnSpc>
              <a:buFont typeface="Wingdings" pitchFamily="2" charset="2"/>
              <a:buNone/>
              <a:defRPr/>
            </a:pPr>
            <a:r>
              <a:rPr lang="en-US" sz="2400" dirty="0">
                <a:latin typeface="Times New Roman" pitchFamily="18" charset="0"/>
                <a:cs typeface="Times New Roman" pitchFamily="18" charset="0"/>
              </a:rPr>
              <a:t>         ii) Other stressors of internal origin</a:t>
            </a:r>
          </a:p>
          <a:p>
            <a:pPr eaLnBrk="1" hangingPunct="1">
              <a:lnSpc>
                <a:spcPct val="90000"/>
              </a:lnSpc>
              <a:buFont typeface="Wingdings" pitchFamily="2" charset="2"/>
              <a:buNone/>
              <a:defRPr/>
            </a:pPr>
            <a:r>
              <a:rPr lang="en-US" sz="2400" dirty="0">
                <a:latin typeface="Times New Roman" pitchFamily="18" charset="0"/>
                <a:cs typeface="Times New Roman" pitchFamily="18" charset="0"/>
              </a:rPr>
              <a:t>                a)Having unclear goals</a:t>
            </a:r>
          </a:p>
          <a:p>
            <a:pPr eaLnBrk="1" hangingPunct="1">
              <a:lnSpc>
                <a:spcPct val="90000"/>
              </a:lnSpc>
              <a:buFont typeface="Wingdings" pitchFamily="2" charset="2"/>
              <a:buNone/>
              <a:defRPr/>
            </a:pPr>
            <a:r>
              <a:rPr lang="en-US" sz="2400" dirty="0">
                <a:latin typeface="Times New Roman" pitchFamily="18" charset="0"/>
                <a:cs typeface="Times New Roman" pitchFamily="18" charset="0"/>
              </a:rPr>
              <a:t>                b)Failing to make decisions </a:t>
            </a:r>
          </a:p>
          <a:p>
            <a:pPr eaLnBrk="1" hangingPunct="1">
              <a:lnSpc>
                <a:spcPct val="90000"/>
              </a:lnSpc>
              <a:buFont typeface="Wingdings" pitchFamily="2" charset="2"/>
              <a:buNone/>
              <a:defRPr/>
            </a:pPr>
            <a:r>
              <a:rPr lang="en-US" sz="2400" dirty="0">
                <a:latin typeface="Times New Roman" pitchFamily="18" charset="0"/>
                <a:cs typeface="Times New Roman" pitchFamily="18" charset="0"/>
              </a:rPr>
              <a:t>                c)Bottling up of emotions</a:t>
            </a:r>
          </a:p>
          <a:p>
            <a:pPr eaLnBrk="1" hangingPunct="1">
              <a:lnSpc>
                <a:spcPct val="90000"/>
              </a:lnSpc>
              <a:buFont typeface="Wingdings" pitchFamily="2" charset="2"/>
              <a:buNone/>
              <a:defRPr/>
            </a:pPr>
            <a:r>
              <a:rPr lang="en-US" sz="2400" dirty="0">
                <a:latin typeface="Times New Roman" pitchFamily="18" charset="0"/>
                <a:cs typeface="Times New Roman" pitchFamily="18" charset="0"/>
              </a:rPr>
              <a:t>                d)Having low self esteem</a:t>
            </a:r>
          </a:p>
          <a:p>
            <a:pPr eaLnBrk="1" hangingPunct="1">
              <a:lnSpc>
                <a:spcPct val="90000"/>
              </a:lnSpc>
              <a:buFont typeface="Wingdings" pitchFamily="2" charset="2"/>
              <a:buNone/>
              <a:defRPr/>
            </a:pPr>
            <a:r>
              <a:rPr lang="en-US" sz="2400" dirty="0">
                <a:latin typeface="Times New Roman" pitchFamily="18" charset="0"/>
                <a:cs typeface="Times New Roman" pitchFamily="18" charset="0"/>
              </a:rPr>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101" name="Rectangle 5"/>
          <p:cNvSpPr>
            <a:spLocks noGrp="1" noChangeArrowheads="1"/>
          </p:cNvSpPr>
          <p:nvPr>
            <p:ph type="title"/>
          </p:nvPr>
        </p:nvSpPr>
        <p:spPr/>
        <p:txBody>
          <a:bodyPr/>
          <a:lstStyle/>
          <a:p>
            <a:pPr eaLnBrk="1" hangingPunct="1">
              <a:defRPr/>
            </a:pPr>
            <a:endParaRPr lang="en-US"/>
          </a:p>
        </p:txBody>
      </p:sp>
      <p:pic>
        <p:nvPicPr>
          <p:cNvPr id="97283" name="Picture 4" descr="7 003"/>
          <p:cNvPicPr>
            <a:picLocks noGrp="1" noChangeAspect="1" noChangeArrowheads="1"/>
          </p:cNvPicPr>
          <p:nvPr>
            <p:ph sz="quarter" idx="1"/>
          </p:nvPr>
        </p:nvPicPr>
        <p:blipFill>
          <a:blip r:embed="rId2" cstate="print"/>
          <a:srcRect/>
          <a:stretch>
            <a:fillRect/>
          </a:stretch>
        </p:blipFill>
        <p:spPr>
          <a:xfrm>
            <a:off x="1371600" y="0"/>
            <a:ext cx="6248400" cy="6858000"/>
          </a:xfr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21" name="Rectangle 5"/>
          <p:cNvSpPr>
            <a:spLocks noGrp="1" noChangeArrowheads="1"/>
          </p:cNvSpPr>
          <p:nvPr>
            <p:ph type="title"/>
          </p:nvPr>
        </p:nvSpPr>
        <p:spPr/>
        <p:txBody>
          <a:bodyPr/>
          <a:lstStyle/>
          <a:p>
            <a:pPr eaLnBrk="1" hangingPunct="1">
              <a:defRPr/>
            </a:pPr>
            <a:endParaRPr lang="en-US"/>
          </a:p>
        </p:txBody>
      </p:sp>
      <p:pic>
        <p:nvPicPr>
          <p:cNvPr id="98307" name="Picture 4" descr="Photo 016"/>
          <p:cNvPicPr>
            <a:picLocks noGrp="1" noChangeAspect="1" noChangeArrowheads="1"/>
          </p:cNvPicPr>
          <p:nvPr>
            <p:ph sz="quarter" idx="1"/>
          </p:nvPr>
        </p:nvPicPr>
        <p:blipFill>
          <a:blip r:embed="rId2" cstate="print"/>
          <a:srcRect/>
          <a:stretch>
            <a:fillRect/>
          </a:stretch>
        </p:blipFill>
        <p:spPr>
          <a:xfrm>
            <a:off x="-381000" y="0"/>
            <a:ext cx="9525000" cy="6858000"/>
          </a:xfr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9" name="Rectangle 5"/>
          <p:cNvSpPr>
            <a:spLocks noGrp="1" noChangeArrowheads="1"/>
          </p:cNvSpPr>
          <p:nvPr>
            <p:ph type="title"/>
          </p:nvPr>
        </p:nvSpPr>
        <p:spPr/>
        <p:txBody>
          <a:bodyPr/>
          <a:lstStyle/>
          <a:p>
            <a:pPr eaLnBrk="1" hangingPunct="1">
              <a:defRPr/>
            </a:pPr>
            <a:endParaRPr lang="en-US"/>
          </a:p>
        </p:txBody>
      </p:sp>
      <p:pic>
        <p:nvPicPr>
          <p:cNvPr id="99331" name="Picture 4" descr="Photo 007"/>
          <p:cNvPicPr>
            <a:picLocks noGrp="1" noChangeAspect="1" noChangeArrowheads="1"/>
          </p:cNvPicPr>
          <p:nvPr>
            <p:ph sz="quarter" idx="1"/>
          </p:nvPr>
        </p:nvPicPr>
        <p:blipFill>
          <a:blip r:embed="rId2" cstate="print"/>
          <a:srcRect/>
          <a:stretch>
            <a:fillRect/>
          </a:stretch>
        </p:blipFill>
        <p:spPr>
          <a:xfrm>
            <a:off x="0" y="0"/>
            <a:ext cx="9144000" cy="6858000"/>
          </a:xfr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lstStyle/>
          <a:p>
            <a:pPr eaLnBrk="1" hangingPunct="1">
              <a:defRPr/>
            </a:pPr>
            <a:endParaRPr lang="en-US"/>
          </a:p>
        </p:txBody>
      </p:sp>
      <p:sp>
        <p:nvSpPr>
          <p:cNvPr id="411651" name="Rectangle 3"/>
          <p:cNvSpPr>
            <a:spLocks noGrp="1" noChangeArrowheads="1"/>
          </p:cNvSpPr>
          <p:nvPr>
            <p:ph sz="quarter" idx="1"/>
          </p:nvPr>
        </p:nvSpPr>
        <p:spPr>
          <a:xfrm>
            <a:off x="457200" y="304800"/>
            <a:ext cx="8229600" cy="5826125"/>
          </a:xfrm>
        </p:spPr>
        <p:txBody>
          <a:bodyPr/>
          <a:lstStyle/>
          <a:p>
            <a:pPr eaLnBrk="1" hangingPunct="1">
              <a:defRPr/>
            </a:pPr>
            <a:r>
              <a:rPr lang="en-US"/>
              <a:t>Further Aspects Of The Mitchell Method :</a:t>
            </a:r>
          </a:p>
          <a:p>
            <a:pPr eaLnBrk="1" hangingPunct="1">
              <a:defRPr/>
            </a:pPr>
            <a:endParaRPr lang="en-US"/>
          </a:p>
          <a:p>
            <a:pPr eaLnBrk="1" hangingPunct="1">
              <a:buFont typeface="Wingdings" pitchFamily="2" charset="2"/>
              <a:buBlip>
                <a:blip r:embed="rId2"/>
              </a:buBlip>
              <a:defRPr/>
            </a:pPr>
            <a:r>
              <a:rPr lang="en-US"/>
              <a:t> ‘Keys’ &amp; ‘Triggers’: </a:t>
            </a:r>
          </a:p>
          <a:p>
            <a:pPr eaLnBrk="1" hangingPunct="1">
              <a:buFont typeface="Wingdings" pitchFamily="2" charset="2"/>
              <a:buNone/>
              <a:defRPr/>
            </a:pPr>
            <a:r>
              <a:rPr lang="en-US"/>
              <a:t>     -To become more relaxed in daily life, there is first a need to recognize the triggers, and second, a need to diminish their effect by using  the key change to move the body into the ease position.</a:t>
            </a:r>
          </a:p>
          <a:p>
            <a:pPr eaLnBrk="1" hangingPunct="1">
              <a:buFont typeface="Wingdings" pitchFamily="2" charset="2"/>
              <a:buNone/>
              <a:defRPr/>
            </a:pPr>
            <a:endParaRPr lang="en-US"/>
          </a:p>
          <a:p>
            <a:pPr eaLnBrk="1" hangingPunct="1">
              <a:buFont typeface="Wingdings" pitchFamily="2" charset="2"/>
              <a:buBlip>
                <a:blip r:embed="rId2"/>
              </a:buBlip>
              <a:defRPr/>
            </a:pPr>
            <a:r>
              <a:rPr lang="en-US"/>
              <a:t>The ‘Three-Point Pull’.</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a:xfrm>
            <a:off x="381000" y="0"/>
            <a:ext cx="8229600" cy="914400"/>
          </a:xfrm>
        </p:spPr>
        <p:txBody>
          <a:bodyPr/>
          <a:lstStyle/>
          <a:p>
            <a:pPr eaLnBrk="1" hangingPunct="1">
              <a:defRPr/>
            </a:pPr>
            <a:r>
              <a:rPr lang="en-US"/>
              <a:t>AQUATIC EXERCISE </a:t>
            </a:r>
          </a:p>
        </p:txBody>
      </p:sp>
      <p:sp>
        <p:nvSpPr>
          <p:cNvPr id="619523" name="Rectangle 3"/>
          <p:cNvSpPr>
            <a:spLocks noGrp="1" noChangeArrowheads="1"/>
          </p:cNvSpPr>
          <p:nvPr>
            <p:ph idx="1"/>
          </p:nvPr>
        </p:nvSpPr>
        <p:spPr>
          <a:xfrm>
            <a:off x="457200" y="990600"/>
            <a:ext cx="8229600" cy="5867400"/>
          </a:xfrm>
        </p:spPr>
        <p:txBody>
          <a:bodyPr>
            <a:normAutofit/>
          </a:bodyPr>
          <a:lstStyle/>
          <a:p>
            <a:pPr marL="609600" indent="-609600" eaLnBrk="1" hangingPunct="1">
              <a:defRPr/>
            </a:pPr>
            <a:r>
              <a:rPr lang="en-US" sz="2800"/>
              <a:t>GOALS &amp; INDICATIONS:</a:t>
            </a:r>
          </a:p>
          <a:p>
            <a:pPr marL="609600" indent="-609600" eaLnBrk="1" hangingPunct="1">
              <a:buFont typeface="Wingdings" pitchFamily="2" charset="2"/>
              <a:buAutoNum type="arabicParenR"/>
              <a:defRPr/>
            </a:pPr>
            <a:endParaRPr lang="en-US" sz="2800"/>
          </a:p>
          <a:p>
            <a:pPr marL="609600" indent="-609600" eaLnBrk="1" hangingPunct="1">
              <a:buFont typeface="Wingdings" pitchFamily="2" charset="2"/>
              <a:buAutoNum type="arabicParenR"/>
              <a:defRPr/>
            </a:pPr>
            <a:r>
              <a:rPr lang="en-US" sz="2800"/>
              <a:t>Facilitate ROM exercise </a:t>
            </a:r>
          </a:p>
          <a:p>
            <a:pPr marL="609600" indent="-609600" eaLnBrk="1" hangingPunct="1">
              <a:buFont typeface="Wingdings" pitchFamily="2" charset="2"/>
              <a:buAutoNum type="arabicParenR"/>
              <a:defRPr/>
            </a:pPr>
            <a:r>
              <a:rPr lang="en-US" sz="2800"/>
              <a:t>Initiate resistance training</a:t>
            </a:r>
          </a:p>
          <a:p>
            <a:pPr marL="609600" indent="-609600" eaLnBrk="1" hangingPunct="1">
              <a:buFont typeface="Wingdings" pitchFamily="2" charset="2"/>
              <a:buAutoNum type="arabicParenR"/>
              <a:defRPr/>
            </a:pPr>
            <a:r>
              <a:rPr lang="en-US" sz="2800"/>
              <a:t>Facilitate wt-bearing activities</a:t>
            </a:r>
          </a:p>
          <a:p>
            <a:pPr marL="609600" indent="-609600" eaLnBrk="1" hangingPunct="1">
              <a:buFont typeface="Wingdings" pitchFamily="2" charset="2"/>
              <a:buAutoNum type="arabicParenR"/>
              <a:defRPr/>
            </a:pPr>
            <a:r>
              <a:rPr lang="en-US" sz="2800"/>
              <a:t>Enhance delivery of manual techniques</a:t>
            </a:r>
          </a:p>
          <a:p>
            <a:pPr marL="609600" indent="-609600" eaLnBrk="1" hangingPunct="1">
              <a:buFont typeface="Wingdings" pitchFamily="2" charset="2"/>
              <a:buAutoNum type="arabicParenR"/>
              <a:defRPr/>
            </a:pPr>
            <a:r>
              <a:rPr lang="en-US" sz="2800"/>
              <a:t>Provide three-dimensional access to the patient.</a:t>
            </a:r>
          </a:p>
          <a:p>
            <a:pPr marL="609600" indent="-609600" eaLnBrk="1" hangingPunct="1">
              <a:buFont typeface="Wingdings" pitchFamily="2" charset="2"/>
              <a:buAutoNum type="arabicParenR"/>
              <a:defRPr/>
            </a:pPr>
            <a:r>
              <a:rPr lang="en-US" sz="2800"/>
              <a:t>Facilitate cardiovascular exercise</a:t>
            </a:r>
          </a:p>
          <a:p>
            <a:pPr marL="609600" indent="-609600" eaLnBrk="1" hangingPunct="1">
              <a:buFont typeface="Wingdings" pitchFamily="2" charset="2"/>
              <a:buAutoNum type="arabicParenR"/>
              <a:defRPr/>
            </a:pPr>
            <a:r>
              <a:rPr lang="en-US" sz="2800"/>
              <a:t>Initiate functional activity replication </a:t>
            </a:r>
          </a:p>
          <a:p>
            <a:pPr marL="609600" indent="-609600" eaLnBrk="1" hangingPunct="1">
              <a:buFont typeface="Wingdings" pitchFamily="2" charset="2"/>
              <a:buAutoNum type="arabicParenR"/>
              <a:defRPr/>
            </a:pPr>
            <a:r>
              <a:rPr lang="en-US" sz="2800"/>
              <a:t>Minimize risk of injury during the rehabilitation</a:t>
            </a:r>
          </a:p>
          <a:p>
            <a:pPr marL="609600" indent="-609600" eaLnBrk="1" hangingPunct="1">
              <a:buFont typeface="Wingdings" pitchFamily="2" charset="2"/>
              <a:buAutoNum type="arabicParenR"/>
              <a:defRPr/>
            </a:pPr>
            <a:r>
              <a:rPr lang="en-US" sz="2800"/>
              <a:t>Enhance patient relaxation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p:txBody>
          <a:bodyPr/>
          <a:lstStyle/>
          <a:p>
            <a:pPr eaLnBrk="1" hangingPunct="1">
              <a:defRPr/>
            </a:pPr>
            <a:endParaRPr lang="en-US"/>
          </a:p>
        </p:txBody>
      </p:sp>
      <p:sp>
        <p:nvSpPr>
          <p:cNvPr id="620547" name="Rectangle 3"/>
          <p:cNvSpPr>
            <a:spLocks noGrp="1" noChangeArrowheads="1"/>
          </p:cNvSpPr>
          <p:nvPr>
            <p:ph idx="1"/>
          </p:nvPr>
        </p:nvSpPr>
        <p:spPr>
          <a:xfrm>
            <a:off x="457200" y="0"/>
            <a:ext cx="8229600" cy="6858000"/>
          </a:xfrm>
        </p:spPr>
        <p:txBody>
          <a:bodyPr/>
          <a:lstStyle/>
          <a:p>
            <a:pPr marL="609600" indent="-609600" eaLnBrk="1" hangingPunct="1">
              <a:defRPr/>
            </a:pPr>
            <a:r>
              <a:rPr lang="en-US"/>
              <a:t>Relaxation can be achieved because of two  main properties of water:</a:t>
            </a:r>
          </a:p>
          <a:p>
            <a:pPr marL="609600" indent="-609600" eaLnBrk="1" hangingPunct="1">
              <a:buFont typeface="Wingdings" pitchFamily="2" charset="2"/>
              <a:buAutoNum type="arabicParenR"/>
              <a:defRPr/>
            </a:pPr>
            <a:r>
              <a:rPr lang="en-US"/>
              <a:t>Buoyancy: It is the upward force that works opposite to gravity.</a:t>
            </a:r>
          </a:p>
          <a:p>
            <a:pPr marL="609600" indent="-609600" eaLnBrk="1" hangingPunct="1">
              <a:buFont typeface="Wingdings" pitchFamily="2" charset="2"/>
              <a:buNone/>
              <a:defRPr/>
            </a:pPr>
            <a:r>
              <a:rPr lang="en-US"/>
              <a:t>       Clinical Significance: a) Buoyancy provides the pt with relative weightlessness &amp; joint unloading allowing performance of active motion with increased ease.</a:t>
            </a:r>
          </a:p>
          <a:p>
            <a:pPr marL="609600" indent="-609600" eaLnBrk="1" hangingPunct="1">
              <a:buFont typeface="Wingdings" pitchFamily="2" charset="2"/>
              <a:buNone/>
              <a:defRPr/>
            </a:pPr>
            <a:r>
              <a:rPr lang="en-US"/>
              <a:t>     b) It allows the practitioner three-dimensional access to the patient.</a:t>
            </a:r>
          </a:p>
          <a:p>
            <a:pPr marL="609600" indent="-609600" eaLnBrk="1" hangingPunct="1">
              <a:buFont typeface="Wingdings" pitchFamily="2" charset="2"/>
              <a:buNone/>
              <a:defRPr/>
            </a:pPr>
            <a:r>
              <a:rPr lang="en-US"/>
              <a:t>2) Thermodynamics: Water temerature will have an effect on the body &amp;, therefore, performance in an aquatic environment.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p:txBody>
          <a:bodyPr/>
          <a:lstStyle/>
          <a:p>
            <a:pPr eaLnBrk="1" hangingPunct="1">
              <a:defRPr/>
            </a:pPr>
            <a:endParaRPr lang="en-US"/>
          </a:p>
        </p:txBody>
      </p:sp>
      <p:sp>
        <p:nvSpPr>
          <p:cNvPr id="621571" name="Rectangle 3"/>
          <p:cNvSpPr>
            <a:spLocks noGrp="1" noChangeArrowheads="1"/>
          </p:cNvSpPr>
          <p:nvPr>
            <p:ph idx="1"/>
          </p:nvPr>
        </p:nvSpPr>
        <p:spPr>
          <a:xfrm>
            <a:off x="457200" y="304800"/>
            <a:ext cx="8229600" cy="5826125"/>
          </a:xfrm>
        </p:spPr>
        <p:txBody>
          <a:bodyPr/>
          <a:lstStyle/>
          <a:p>
            <a:pPr eaLnBrk="1" hangingPunct="1">
              <a:buFont typeface="Wingdings" pitchFamily="2" charset="2"/>
              <a:buNone/>
              <a:defRPr/>
            </a:pPr>
            <a:r>
              <a:rPr lang="en-US"/>
              <a:t>Clinical significance: Water retains heat thousand times more than air.</a:t>
            </a:r>
          </a:p>
          <a:p>
            <a:pPr eaLnBrk="1" hangingPunct="1">
              <a:buFont typeface="Wingdings" pitchFamily="2" charset="2"/>
              <a:buNone/>
              <a:defRPr/>
            </a:pPr>
            <a:endParaRPr lang="en-US"/>
          </a:p>
          <a:p>
            <a:pPr eaLnBrk="1" hangingPunct="1">
              <a:buFont typeface="Wingdings" pitchFamily="2" charset="2"/>
              <a:buNone/>
              <a:defRPr/>
            </a:pPr>
            <a:r>
              <a:rPr lang="en-US"/>
              <a:t>Temperature transfer:</a:t>
            </a:r>
          </a:p>
          <a:p>
            <a:pPr eaLnBrk="1" hangingPunct="1">
              <a:buFont typeface="Wingdings" pitchFamily="2" charset="2"/>
              <a:buNone/>
              <a:defRPr/>
            </a:pPr>
            <a:r>
              <a:rPr lang="en-US"/>
              <a:t>      Water conducts temp 25 times faster than air.</a:t>
            </a:r>
          </a:p>
          <a:p>
            <a:pPr eaLnBrk="1" hangingPunct="1">
              <a:buFont typeface="Wingdings" pitchFamily="2" charset="2"/>
              <a:buNone/>
              <a:defRPr/>
            </a:pPr>
            <a:endParaRPr lang="en-US"/>
          </a:p>
          <a:p>
            <a:pPr eaLnBrk="1" hangingPunct="1">
              <a:buFont typeface="Wingdings" pitchFamily="2" charset="2"/>
              <a:buNone/>
              <a:defRPr/>
            </a:pPr>
            <a:endParaRPr lang="en-US"/>
          </a:p>
          <a:p>
            <a:pPr eaLnBrk="1" hangingPunct="1">
              <a:buFont typeface="Wingdings" pitchFamily="2" charset="2"/>
              <a:buNone/>
              <a:defRPr/>
            </a:pPr>
            <a:r>
              <a:rPr lang="en-US"/>
              <a:t>-Warmer temp is used for mobility &amp; flexibility exercise &amp; for ms relaxation.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p:txBody>
          <a:bodyPr/>
          <a:lstStyle/>
          <a:p>
            <a:pPr eaLnBrk="1" hangingPunct="1">
              <a:defRPr/>
            </a:pPr>
            <a:endParaRPr lang="en-US"/>
          </a:p>
        </p:txBody>
      </p:sp>
      <p:sp>
        <p:nvSpPr>
          <p:cNvPr id="622595" name="Rectangle 3"/>
          <p:cNvSpPr>
            <a:spLocks noGrp="1" noChangeArrowheads="1"/>
          </p:cNvSpPr>
          <p:nvPr>
            <p:ph idx="1"/>
          </p:nvPr>
        </p:nvSpPr>
        <p:spPr>
          <a:xfrm>
            <a:off x="457200" y="381000"/>
            <a:ext cx="8229600" cy="5715000"/>
          </a:xfrm>
        </p:spPr>
        <p:txBody>
          <a:bodyPr/>
          <a:lstStyle/>
          <a:p>
            <a:pPr eaLnBrk="1" hangingPunct="1">
              <a:lnSpc>
                <a:spcPct val="90000"/>
              </a:lnSpc>
              <a:defRPr/>
            </a:pPr>
            <a:endParaRPr lang="en-US"/>
          </a:p>
          <a:p>
            <a:pPr eaLnBrk="1" hangingPunct="1">
              <a:lnSpc>
                <a:spcPct val="90000"/>
              </a:lnSpc>
              <a:defRPr/>
            </a:pPr>
            <a:r>
              <a:rPr lang="en-US"/>
              <a:t>Aquatic exercises including flexibility, strengthening, gait training &amp; relaxation performed in temperatures between 26 C &amp; 33 C.</a:t>
            </a:r>
          </a:p>
          <a:p>
            <a:pPr eaLnBrk="1" hangingPunct="1">
              <a:lnSpc>
                <a:spcPct val="90000"/>
              </a:lnSpc>
              <a:defRPr/>
            </a:pPr>
            <a:endParaRPr lang="en-US"/>
          </a:p>
          <a:p>
            <a:pPr eaLnBrk="1" hangingPunct="1">
              <a:lnSpc>
                <a:spcPct val="90000"/>
              </a:lnSpc>
              <a:defRPr/>
            </a:pPr>
            <a:r>
              <a:rPr lang="en-US"/>
              <a:t>Therapeutic exercise performed in warm water (33 C) may be beneficial for patients with acute painful musculoskeletal injuries because of the effect of relaxation,elevated pain threshold, &amp; decreased ms spasm.</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9" name="Rectangle 5"/>
          <p:cNvSpPr>
            <a:spLocks noGrp="1" noChangeArrowheads="1"/>
          </p:cNvSpPr>
          <p:nvPr>
            <p:ph type="title"/>
          </p:nvPr>
        </p:nvSpPr>
        <p:spPr/>
        <p:txBody>
          <a:bodyPr/>
          <a:lstStyle/>
          <a:p>
            <a:pPr eaLnBrk="1" hangingPunct="1">
              <a:defRPr/>
            </a:pPr>
            <a:endParaRPr lang="en-US"/>
          </a:p>
        </p:txBody>
      </p:sp>
      <p:pic>
        <p:nvPicPr>
          <p:cNvPr id="189443" name="Picture 4" descr="pamukkale_herakles105[1]"/>
          <p:cNvPicPr>
            <a:picLocks noGrp="1" noChangeAspect="1" noChangeArrowheads="1"/>
          </p:cNvPicPr>
          <p:nvPr>
            <p:ph idx="1"/>
          </p:nvPr>
        </p:nvPicPr>
        <p:blipFill>
          <a:blip r:embed="rId2" cstate="print"/>
          <a:srcRect/>
          <a:stretch>
            <a:fillRect/>
          </a:stretch>
        </p:blipFill>
        <p:spPr>
          <a:xfrm>
            <a:off x="0" y="76200"/>
            <a:ext cx="9144000" cy="6858000"/>
          </a:xfr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ChangeArrowheads="1"/>
          </p:cNvSpPr>
          <p:nvPr>
            <p:ph type="title"/>
          </p:nvPr>
        </p:nvSpPr>
        <p:spPr>
          <a:xfrm>
            <a:off x="457200" y="304800"/>
            <a:ext cx="8229600" cy="1143000"/>
          </a:xfrm>
        </p:spPr>
        <p:txBody>
          <a:bodyPr/>
          <a:lstStyle/>
          <a:p>
            <a:pPr eaLnBrk="1" hangingPunct="1">
              <a:defRPr/>
            </a:pPr>
            <a:r>
              <a:rPr lang="en-US"/>
              <a:t>Relaxation &amp; Massage</a:t>
            </a:r>
          </a:p>
        </p:txBody>
      </p:sp>
      <p:sp>
        <p:nvSpPr>
          <p:cNvPr id="660483" name="Rectangle 3"/>
          <p:cNvSpPr>
            <a:spLocks noGrp="1" noChangeArrowheads="1"/>
          </p:cNvSpPr>
          <p:nvPr>
            <p:ph idx="1"/>
          </p:nvPr>
        </p:nvSpPr>
        <p:spPr>
          <a:xfrm>
            <a:off x="533400" y="1676400"/>
            <a:ext cx="8229600" cy="4572000"/>
          </a:xfrm>
        </p:spPr>
        <p:txBody>
          <a:bodyPr/>
          <a:lstStyle/>
          <a:p>
            <a:pPr eaLnBrk="1" hangingPunct="1">
              <a:defRPr/>
            </a:pPr>
            <a:endParaRPr lang="en-US"/>
          </a:p>
          <a:p>
            <a:pPr eaLnBrk="1" hangingPunct="1">
              <a:defRPr/>
            </a:pPr>
            <a:r>
              <a:rPr lang="en-US"/>
              <a:t>Even though massage is not the total answer,but as with heat or cold,exercise, relaxation, mobilization,&amp; electrical stimulation massage as part of our repertoire helps us treat our patients more effectively.</a:t>
            </a:r>
          </a:p>
          <a:p>
            <a:pPr eaLnBrk="1" hangingPunct="1">
              <a:buFont typeface="Wingdings" pitchFamily="2" charset="2"/>
              <a:buNone/>
              <a:defRPr/>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p:nvPr>
        </p:nvSpPr>
        <p:spPr>
          <a:xfrm>
            <a:off x="457200" y="0"/>
            <a:ext cx="8229600" cy="1143000"/>
          </a:xfrm>
        </p:spPr>
        <p:txBody>
          <a:bodyPr/>
          <a:lstStyle/>
          <a:p>
            <a:pPr eaLnBrk="1" hangingPunct="1">
              <a:defRPr/>
            </a:pPr>
            <a:r>
              <a:rPr lang="en-US"/>
              <a:t>Stress Related Conditions</a:t>
            </a:r>
          </a:p>
        </p:txBody>
      </p:sp>
      <p:sp>
        <p:nvSpPr>
          <p:cNvPr id="658435" name="Rectangle 3"/>
          <p:cNvSpPr>
            <a:spLocks noGrp="1" noChangeArrowheads="1"/>
          </p:cNvSpPr>
          <p:nvPr>
            <p:ph sz="quarter" idx="1"/>
          </p:nvPr>
        </p:nvSpPr>
        <p:spPr>
          <a:xfrm>
            <a:off x="457200" y="990600"/>
            <a:ext cx="8229600" cy="5867400"/>
          </a:xfrm>
        </p:spPr>
        <p:txBody>
          <a:bodyPr>
            <a:normAutofit/>
          </a:bodyPr>
          <a:lstStyle/>
          <a:p>
            <a:pPr eaLnBrk="1" hangingPunct="1">
              <a:lnSpc>
                <a:spcPct val="90000"/>
              </a:lnSpc>
              <a:defRPr/>
            </a:pPr>
            <a:r>
              <a:rPr lang="en-US" sz="2400" dirty="0">
                <a:latin typeface="Times New Roman" pitchFamily="18" charset="0"/>
                <a:cs typeface="Times New Roman" pitchFamily="18" charset="0"/>
              </a:rPr>
              <a:t>Tension headaches</a:t>
            </a:r>
          </a:p>
          <a:p>
            <a:pPr eaLnBrk="1" hangingPunct="1">
              <a:lnSpc>
                <a:spcPct val="90000"/>
              </a:lnSpc>
              <a:defRPr/>
            </a:pPr>
            <a:r>
              <a:rPr lang="en-US" sz="2400" dirty="0">
                <a:latin typeface="Times New Roman" pitchFamily="18" charset="0"/>
                <a:cs typeface="Times New Roman" pitchFamily="18" charset="0"/>
              </a:rPr>
              <a:t>Migraine headaches</a:t>
            </a:r>
          </a:p>
          <a:p>
            <a:pPr eaLnBrk="1" hangingPunct="1">
              <a:lnSpc>
                <a:spcPct val="90000"/>
              </a:lnSpc>
              <a:defRPr/>
            </a:pPr>
            <a:r>
              <a:rPr lang="en-US" sz="2400" dirty="0">
                <a:latin typeface="Times New Roman" pitchFamily="18" charset="0"/>
                <a:cs typeface="Times New Roman" pitchFamily="18" charset="0"/>
              </a:rPr>
              <a:t>High blood pressure</a:t>
            </a:r>
          </a:p>
          <a:p>
            <a:pPr eaLnBrk="1" hangingPunct="1">
              <a:lnSpc>
                <a:spcPct val="90000"/>
              </a:lnSpc>
              <a:defRPr/>
            </a:pPr>
            <a:r>
              <a:rPr lang="en-US" sz="2400" dirty="0">
                <a:latin typeface="Times New Roman" pitchFamily="18" charset="0"/>
                <a:cs typeface="Times New Roman" pitchFamily="18" charset="0"/>
              </a:rPr>
              <a:t>Pulmonary disease (Asthma &amp; Emphysema)</a:t>
            </a:r>
          </a:p>
          <a:p>
            <a:pPr eaLnBrk="1" hangingPunct="1">
              <a:lnSpc>
                <a:spcPct val="90000"/>
              </a:lnSpc>
              <a:defRPr/>
            </a:pPr>
            <a:r>
              <a:rPr lang="en-US" sz="2400" dirty="0">
                <a:latin typeface="Times New Roman" pitchFamily="18" charset="0"/>
                <a:cs typeface="Times New Roman" pitchFamily="18" charset="0"/>
              </a:rPr>
              <a:t>Muscle guarding</a:t>
            </a:r>
          </a:p>
          <a:p>
            <a:pPr eaLnBrk="1" hangingPunct="1">
              <a:lnSpc>
                <a:spcPct val="90000"/>
              </a:lnSpc>
              <a:defRPr/>
            </a:pPr>
            <a:r>
              <a:rPr lang="en-US" sz="2400" dirty="0">
                <a:latin typeface="Times New Roman" pitchFamily="18" charset="0"/>
                <a:cs typeface="Times New Roman" pitchFamily="18" charset="0"/>
              </a:rPr>
              <a:t>Spasticity</a:t>
            </a:r>
          </a:p>
          <a:p>
            <a:pPr eaLnBrk="1" hangingPunct="1">
              <a:lnSpc>
                <a:spcPct val="90000"/>
              </a:lnSpc>
              <a:defRPr/>
            </a:pPr>
            <a:r>
              <a:rPr lang="en-US" sz="2400" dirty="0">
                <a:latin typeface="Times New Roman" pitchFamily="18" charset="0"/>
                <a:cs typeface="Times New Roman" pitchFamily="18" charset="0"/>
              </a:rPr>
              <a:t>Arthritis &amp; related disorders</a:t>
            </a:r>
          </a:p>
          <a:p>
            <a:pPr eaLnBrk="1" hangingPunct="1">
              <a:lnSpc>
                <a:spcPct val="90000"/>
              </a:lnSpc>
              <a:defRPr/>
            </a:pPr>
            <a:r>
              <a:rPr lang="en-US" sz="2400" dirty="0">
                <a:latin typeface="Times New Roman" pitchFamily="18" charset="0"/>
                <a:cs typeface="Times New Roman" pitchFamily="18" charset="0"/>
              </a:rPr>
              <a:t>Bell’s palsy</a:t>
            </a:r>
          </a:p>
          <a:p>
            <a:pPr eaLnBrk="1" hangingPunct="1">
              <a:lnSpc>
                <a:spcPct val="90000"/>
              </a:lnSpc>
              <a:defRPr/>
            </a:pPr>
            <a:r>
              <a:rPr lang="en-US" sz="2400" dirty="0">
                <a:latin typeface="Times New Roman" pitchFamily="18" charset="0"/>
                <a:cs typeface="Times New Roman" pitchFamily="18" charset="0"/>
              </a:rPr>
              <a:t>Cerebral palsy</a:t>
            </a:r>
          </a:p>
          <a:p>
            <a:pPr eaLnBrk="1" hangingPunct="1">
              <a:lnSpc>
                <a:spcPct val="90000"/>
              </a:lnSpc>
              <a:defRPr/>
            </a:pPr>
            <a:r>
              <a:rPr lang="en-US" sz="2400" dirty="0">
                <a:latin typeface="Times New Roman" pitchFamily="18" charset="0"/>
                <a:cs typeface="Times New Roman" pitchFamily="18" charset="0"/>
              </a:rPr>
              <a:t>Burns </a:t>
            </a:r>
          </a:p>
          <a:p>
            <a:pPr eaLnBrk="1" hangingPunct="1">
              <a:lnSpc>
                <a:spcPct val="90000"/>
              </a:lnSpc>
              <a:defRPr/>
            </a:pPr>
            <a:r>
              <a:rPr lang="en-US" sz="2400" dirty="0">
                <a:latin typeface="Times New Roman" pitchFamily="18" charset="0"/>
                <a:cs typeface="Times New Roman" pitchFamily="18" charset="0"/>
              </a:rPr>
              <a:t>Various chronic pain conditions associated with ms tension (</a:t>
            </a:r>
            <a:r>
              <a:rPr lang="en-US" sz="2400" dirty="0" err="1">
                <a:latin typeface="Times New Roman" pitchFamily="18" charset="0"/>
                <a:cs typeface="Times New Roman" pitchFamily="18" charset="0"/>
              </a:rPr>
              <a:t>eg:cervical</a:t>
            </a:r>
            <a:r>
              <a:rPr lang="en-US" sz="2400" dirty="0">
                <a:latin typeface="Times New Roman" pitchFamily="18" charset="0"/>
                <a:cs typeface="Times New Roman" pitchFamily="18" charset="0"/>
              </a:rPr>
              <a:t> strain ,adhesive </a:t>
            </a:r>
            <a:r>
              <a:rPr lang="en-US" sz="2400" dirty="0" err="1">
                <a:latin typeface="Times New Roman" pitchFamily="18" charset="0"/>
                <a:cs typeface="Times New Roman" pitchFamily="18" charset="0"/>
              </a:rPr>
              <a:t>capsulitis</a:t>
            </a:r>
            <a:r>
              <a:rPr lang="en-US" sz="2400" dirty="0">
                <a:latin typeface="Times New Roman" pitchFamily="18" charset="0"/>
                <a:cs typeface="Times New Roman" pitchFamily="18" charset="0"/>
              </a:rPr>
              <a:t>)</a:t>
            </a:r>
          </a:p>
          <a:p>
            <a:pPr eaLnBrk="1" hangingPunct="1">
              <a:lnSpc>
                <a:spcPct val="90000"/>
              </a:lnSpc>
              <a:defRPr/>
            </a:pPr>
            <a:endParaRPr lang="en-US" sz="2400" dirty="0">
              <a:latin typeface="Times New Roman" pitchFamily="18" charset="0"/>
              <a:cs typeface="Times New Roman"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ChangeArrowheads="1"/>
          </p:cNvSpPr>
          <p:nvPr>
            <p:ph type="title"/>
          </p:nvPr>
        </p:nvSpPr>
        <p:spPr/>
        <p:txBody>
          <a:bodyPr/>
          <a:lstStyle/>
          <a:p>
            <a:pPr eaLnBrk="1" hangingPunct="1">
              <a:defRPr/>
            </a:pPr>
            <a:endParaRPr lang="en-US"/>
          </a:p>
        </p:txBody>
      </p:sp>
      <p:pic>
        <p:nvPicPr>
          <p:cNvPr id="191491" name="Picture 3" descr="3700"/>
          <p:cNvPicPr>
            <a:picLocks noGrp="1" noChangeAspect="1" noChangeArrowheads="1"/>
          </p:cNvPicPr>
          <p:nvPr>
            <p:ph idx="1"/>
          </p:nvPr>
        </p:nvPicPr>
        <p:blipFill>
          <a:blip r:embed="rId2" cstate="print"/>
          <a:stretch>
            <a:fillRect/>
          </a:stretch>
        </p:blipFill>
        <p:spPr>
          <a:xfrm>
            <a:off x="0" y="0"/>
            <a:ext cx="9144000" cy="7239000"/>
          </a:xfr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p:txBody>
          <a:bodyPr/>
          <a:lstStyle/>
          <a:p>
            <a:pPr eaLnBrk="1" hangingPunct="1">
              <a:defRPr/>
            </a:pPr>
            <a:endParaRPr lang="en-US"/>
          </a:p>
        </p:txBody>
      </p:sp>
      <p:sp>
        <p:nvSpPr>
          <p:cNvPr id="676867" name="Rectangle 3"/>
          <p:cNvSpPr>
            <a:spLocks noGrp="1" noChangeArrowheads="1"/>
          </p:cNvSpPr>
          <p:nvPr>
            <p:ph idx="1"/>
          </p:nvPr>
        </p:nvSpPr>
        <p:spPr>
          <a:xfrm>
            <a:off x="381000" y="457200"/>
            <a:ext cx="8229600" cy="5826125"/>
          </a:xfrm>
        </p:spPr>
        <p:txBody>
          <a:bodyPr/>
          <a:lstStyle/>
          <a:p>
            <a:pPr marL="609600" indent="-609600" eaLnBrk="1" hangingPunct="1">
              <a:defRPr/>
            </a:pPr>
            <a:r>
              <a:rPr lang="en-US"/>
              <a:t>All massage manipulations used to induce relaxation should be performed to 2 rules:</a:t>
            </a:r>
          </a:p>
          <a:p>
            <a:pPr marL="609600" indent="-609600" eaLnBrk="1" hangingPunct="1">
              <a:buFont typeface="Wingdings" pitchFamily="2" charset="2"/>
              <a:buNone/>
              <a:defRPr/>
            </a:pPr>
            <a:endParaRPr lang="en-US"/>
          </a:p>
          <a:p>
            <a:pPr marL="609600" indent="-609600" eaLnBrk="1" hangingPunct="1">
              <a:buFont typeface="Wingdings" pitchFamily="2" charset="2"/>
              <a:buAutoNum type="arabicPeriod"/>
              <a:defRPr/>
            </a:pPr>
            <a:r>
              <a:rPr lang="en-US"/>
              <a:t>The tempo should be slow. </a:t>
            </a:r>
          </a:p>
          <a:p>
            <a:pPr marL="609600" indent="-609600" eaLnBrk="1" hangingPunct="1">
              <a:buFont typeface="Wingdings" pitchFamily="2" charset="2"/>
              <a:buAutoNum type="arabicPeriod"/>
              <a:defRPr/>
            </a:pPr>
            <a:r>
              <a:rPr lang="en-US"/>
              <a:t>The repetition of each manipulation should continue without interruption or change until either the practitioner detects a reduction in tension, or feels the palmar surface of his/her hands becoming numbed. </a:t>
            </a:r>
          </a:p>
          <a:p>
            <a:pPr marL="609600" indent="-609600" eaLnBrk="1" hangingPunct="1">
              <a:buFont typeface="Wingdings" pitchFamily="2" charset="2"/>
              <a:buNone/>
              <a:defRPr/>
            </a:pP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ChangeArrowheads="1"/>
          </p:cNvSpPr>
          <p:nvPr>
            <p:ph type="title"/>
          </p:nvPr>
        </p:nvSpPr>
        <p:spPr/>
        <p:txBody>
          <a:bodyPr/>
          <a:lstStyle/>
          <a:p>
            <a:pPr eaLnBrk="1" hangingPunct="1">
              <a:defRPr/>
            </a:pPr>
            <a:endParaRPr lang="en-US"/>
          </a:p>
        </p:txBody>
      </p:sp>
      <p:sp>
        <p:nvSpPr>
          <p:cNvPr id="677891" name="Rectangle 3"/>
          <p:cNvSpPr>
            <a:spLocks noGrp="1" noChangeArrowheads="1"/>
          </p:cNvSpPr>
          <p:nvPr>
            <p:ph idx="1"/>
          </p:nvPr>
        </p:nvSpPr>
        <p:spPr>
          <a:xfrm>
            <a:off x="457200" y="304800"/>
            <a:ext cx="8229600" cy="5826125"/>
          </a:xfrm>
        </p:spPr>
        <p:txBody>
          <a:bodyPr/>
          <a:lstStyle/>
          <a:p>
            <a:pPr eaLnBrk="1" hangingPunct="1">
              <a:lnSpc>
                <a:spcPct val="90000"/>
              </a:lnSpc>
              <a:buFont typeface="Wingdings" pitchFamily="2" charset="2"/>
              <a:buChar char="q"/>
              <a:defRPr/>
            </a:pPr>
            <a:r>
              <a:rPr lang="en-US"/>
              <a:t>For most areas, the manipulations performed in one of these orders:</a:t>
            </a:r>
          </a:p>
          <a:p>
            <a:pPr eaLnBrk="1" hangingPunct="1">
              <a:lnSpc>
                <a:spcPct val="90000"/>
              </a:lnSpc>
              <a:buFont typeface="Wingdings" pitchFamily="2" charset="2"/>
              <a:buNone/>
              <a:defRPr/>
            </a:pPr>
            <a:r>
              <a:rPr lang="en-US"/>
              <a:t>Either                             Or</a:t>
            </a:r>
          </a:p>
          <a:p>
            <a:pPr eaLnBrk="1" hangingPunct="1">
              <a:lnSpc>
                <a:spcPct val="90000"/>
              </a:lnSpc>
              <a:buFontTx/>
              <a:buNone/>
              <a:defRPr/>
            </a:pPr>
            <a:r>
              <a:rPr lang="en-US"/>
              <a:t>-Stroking                      -Effleurage</a:t>
            </a:r>
          </a:p>
          <a:p>
            <a:pPr eaLnBrk="1" hangingPunct="1">
              <a:lnSpc>
                <a:spcPct val="90000"/>
              </a:lnSpc>
              <a:buFontTx/>
              <a:buNone/>
              <a:defRPr/>
            </a:pPr>
            <a:r>
              <a:rPr lang="en-US"/>
              <a:t>-Kneading                    -Kneading</a:t>
            </a:r>
          </a:p>
          <a:p>
            <a:pPr eaLnBrk="1" hangingPunct="1">
              <a:lnSpc>
                <a:spcPct val="90000"/>
              </a:lnSpc>
              <a:buFontTx/>
              <a:buNone/>
              <a:defRPr/>
            </a:pPr>
            <a:r>
              <a:rPr lang="en-US"/>
              <a:t>-Effleurage</a:t>
            </a:r>
          </a:p>
          <a:p>
            <a:pPr eaLnBrk="1" hangingPunct="1">
              <a:lnSpc>
                <a:spcPct val="90000"/>
              </a:lnSpc>
              <a:defRPr/>
            </a:pPr>
            <a:r>
              <a:rPr lang="en-US"/>
              <a:t>In case of a painful, congested area effleurage is used first.</a:t>
            </a:r>
          </a:p>
          <a:p>
            <a:pPr eaLnBrk="1" hangingPunct="1">
              <a:lnSpc>
                <a:spcPct val="90000"/>
              </a:lnSpc>
              <a:defRPr/>
            </a:pPr>
            <a:r>
              <a:rPr lang="en-US"/>
              <a:t>In case of ms spasm and tender skin stationary vibrations, followed by labile vibrations are performed.</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p:txBody>
          <a:bodyPr/>
          <a:lstStyle/>
          <a:p>
            <a:pPr eaLnBrk="1" hangingPunct="1">
              <a:defRPr/>
            </a:pPr>
            <a:endParaRPr lang="en-US"/>
          </a:p>
        </p:txBody>
      </p:sp>
      <p:sp>
        <p:nvSpPr>
          <p:cNvPr id="678915" name="Rectangle 3"/>
          <p:cNvSpPr>
            <a:spLocks noGrp="1" noChangeArrowheads="1"/>
          </p:cNvSpPr>
          <p:nvPr>
            <p:ph idx="1"/>
          </p:nvPr>
        </p:nvSpPr>
        <p:spPr>
          <a:xfrm>
            <a:off x="457200" y="304800"/>
            <a:ext cx="8229600" cy="5826125"/>
          </a:xfrm>
        </p:spPr>
        <p:txBody>
          <a:bodyPr>
            <a:normAutofit/>
          </a:bodyPr>
          <a:lstStyle/>
          <a:p>
            <a:pPr marL="609600" indent="-609600" eaLnBrk="1" hangingPunct="1">
              <a:defRPr/>
            </a:pPr>
            <a:r>
              <a:rPr lang="en-US"/>
              <a:t>Tips To The Therapist:</a:t>
            </a:r>
          </a:p>
          <a:p>
            <a:pPr marL="609600" indent="-609600" eaLnBrk="1" hangingPunct="1">
              <a:buFont typeface="Wingdings" pitchFamily="2" charset="2"/>
              <a:buAutoNum type="arabicParenR"/>
              <a:defRPr/>
            </a:pPr>
            <a:r>
              <a:rPr lang="en-US"/>
              <a:t>Stroking and effleurage must be performed with great smoothness and no flourish of the hands at the beginning or at the end of work.</a:t>
            </a:r>
          </a:p>
          <a:p>
            <a:pPr marL="609600" indent="-609600" eaLnBrk="1" hangingPunct="1">
              <a:buFont typeface="Wingdings" pitchFamily="2" charset="2"/>
              <a:buAutoNum type="arabicParenR"/>
              <a:defRPr/>
            </a:pPr>
            <a:r>
              <a:rPr lang="en-US"/>
              <a:t>Kneading must be at sufficient depth not to tickle, and must be very even throughout the length of the line of work.</a:t>
            </a:r>
          </a:p>
          <a:p>
            <a:pPr marL="609600" indent="-609600" eaLnBrk="1" hangingPunct="1">
              <a:buFont typeface="Wingdings" pitchFamily="2" charset="2"/>
              <a:buAutoNum type="arabicParenR"/>
              <a:defRPr/>
            </a:pPr>
            <a:r>
              <a:rPr lang="en-US"/>
              <a:t>Your hand movements between manipulations must be calm and unhurried and within the tempo of the work being performed.</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pPr eaLnBrk="1" hangingPunct="1">
              <a:defRPr/>
            </a:pPr>
            <a:endParaRPr lang="en-US"/>
          </a:p>
        </p:txBody>
      </p:sp>
      <p:sp>
        <p:nvSpPr>
          <p:cNvPr id="679939" name="Rectangle 3"/>
          <p:cNvSpPr>
            <a:spLocks noGrp="1" noChangeArrowheads="1"/>
          </p:cNvSpPr>
          <p:nvPr>
            <p:ph idx="1"/>
          </p:nvPr>
        </p:nvSpPr>
        <p:spPr>
          <a:xfrm>
            <a:off x="457200" y="304800"/>
            <a:ext cx="8229600" cy="5826125"/>
          </a:xfrm>
        </p:spPr>
        <p:txBody>
          <a:bodyPr/>
          <a:lstStyle/>
          <a:p>
            <a:pPr eaLnBrk="1" hangingPunct="1">
              <a:defRPr/>
            </a:pPr>
            <a:r>
              <a:rPr lang="en-US"/>
              <a:t>Whole body relaxation can be gained by performing a sedative massage to the back and neck.</a:t>
            </a:r>
          </a:p>
          <a:p>
            <a:pPr eaLnBrk="1" hangingPunct="1">
              <a:defRPr/>
            </a:pPr>
            <a:r>
              <a:rPr lang="en-US"/>
              <a:t>Patterns:-both hands work together </a:t>
            </a:r>
          </a:p>
          <a:p>
            <a:pPr eaLnBrk="1" hangingPunct="1">
              <a:buFont typeface="Wingdings" pitchFamily="2" charset="2"/>
              <a:buNone/>
              <a:defRPr/>
            </a:pPr>
            <a:r>
              <a:rPr lang="en-US"/>
              <a:t>                 -single handed pattern of work</a:t>
            </a:r>
          </a:p>
          <a:p>
            <a:pPr eaLnBrk="1" hangingPunct="1">
              <a:buFont typeface="Wingdings" pitchFamily="2" charset="2"/>
              <a:buNone/>
              <a:defRPr/>
            </a:pPr>
            <a:r>
              <a:rPr lang="en-US"/>
              <a:t>                 - ‘thousand hands’</a:t>
            </a:r>
          </a:p>
          <a:p>
            <a:pPr eaLnBrk="1" hangingPunct="1">
              <a:buFont typeface="Wingdings" pitchFamily="2" charset="2"/>
              <a:buChar char="q"/>
              <a:defRPr/>
            </a:pPr>
            <a:r>
              <a:rPr lang="en-US"/>
              <a:t>Facial massage or a sedative massage to the neck: helpful for posterior tension headaches.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p:txBody>
          <a:bodyPr/>
          <a:lstStyle/>
          <a:p>
            <a:pPr eaLnBrk="1" hangingPunct="1">
              <a:defRPr/>
            </a:pPr>
            <a:endParaRPr lang="en-US"/>
          </a:p>
        </p:txBody>
      </p:sp>
      <p:sp>
        <p:nvSpPr>
          <p:cNvPr id="662531" name="Rectangle 3"/>
          <p:cNvSpPr>
            <a:spLocks noGrp="1" noChangeArrowheads="1"/>
          </p:cNvSpPr>
          <p:nvPr>
            <p:ph idx="1"/>
          </p:nvPr>
        </p:nvSpPr>
        <p:spPr>
          <a:xfrm>
            <a:off x="457200" y="304800"/>
            <a:ext cx="8229600" cy="5826125"/>
          </a:xfrm>
        </p:spPr>
        <p:txBody>
          <a:bodyPr/>
          <a:lstStyle/>
          <a:p>
            <a:pPr eaLnBrk="1" hangingPunct="1">
              <a:lnSpc>
                <a:spcPct val="80000"/>
              </a:lnSpc>
              <a:defRPr/>
            </a:pPr>
            <a:endParaRPr lang="en-US" sz="1800"/>
          </a:p>
          <a:p>
            <a:pPr eaLnBrk="1" hangingPunct="1">
              <a:lnSpc>
                <a:spcPct val="80000"/>
              </a:lnSpc>
              <a:buFont typeface="Wingdings" pitchFamily="2" charset="2"/>
              <a:buNone/>
              <a:defRPr/>
            </a:pPr>
            <a:endParaRPr lang="en-US" sz="2400"/>
          </a:p>
          <a:p>
            <a:pPr lvl="1" eaLnBrk="1" hangingPunct="1">
              <a:lnSpc>
                <a:spcPct val="80000"/>
              </a:lnSpc>
              <a:buFont typeface="Wingdings" pitchFamily="2" charset="2"/>
              <a:buChar char="q"/>
              <a:defRPr/>
            </a:pPr>
            <a:r>
              <a:rPr lang="en-US" sz="3200"/>
              <a:t>In sports &amp; conditioning programs massage is implemented for general/local relaxation purposes or to enhance the recovery after strenuous physical activity.</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Grp="1" noChangeArrowheads="1"/>
          </p:cNvSpPr>
          <p:nvPr>
            <p:ph type="title"/>
          </p:nvPr>
        </p:nvSpPr>
        <p:spPr/>
        <p:txBody>
          <a:bodyPr/>
          <a:lstStyle/>
          <a:p>
            <a:pPr eaLnBrk="1" hangingPunct="1">
              <a:defRPr/>
            </a:pPr>
            <a:endParaRPr lang="en-US"/>
          </a:p>
        </p:txBody>
      </p:sp>
      <p:pic>
        <p:nvPicPr>
          <p:cNvPr id="197635" name="Picture 3" descr="865"/>
          <p:cNvPicPr>
            <a:picLocks noGrp="1" noChangeAspect="1" noChangeArrowheads="1"/>
          </p:cNvPicPr>
          <p:nvPr>
            <p:ph idx="1"/>
          </p:nvPr>
        </p:nvPicPr>
        <p:blipFill>
          <a:blip r:embed="rId2" cstate="print"/>
          <a:srcRect/>
          <a:stretch>
            <a:fillRect/>
          </a:stretch>
        </p:blipFill>
        <p:spPr>
          <a:xfrm>
            <a:off x="-838200" y="0"/>
            <a:ext cx="9982200" cy="6858000"/>
          </a:xfr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Grp="1" noChangeArrowheads="1"/>
          </p:cNvSpPr>
          <p:nvPr>
            <p:ph type="title"/>
          </p:nvPr>
        </p:nvSpPr>
        <p:spPr>
          <a:xfrm>
            <a:off x="457200" y="0"/>
            <a:ext cx="8229600" cy="1143000"/>
          </a:xfrm>
        </p:spPr>
        <p:txBody>
          <a:bodyPr/>
          <a:lstStyle/>
          <a:p>
            <a:pPr eaLnBrk="1" hangingPunct="1">
              <a:defRPr/>
            </a:pPr>
            <a:r>
              <a:rPr lang="en-US"/>
              <a:t>Biofeedback</a:t>
            </a:r>
          </a:p>
        </p:txBody>
      </p:sp>
      <p:sp>
        <p:nvSpPr>
          <p:cNvPr id="664579" name="Rectangle 3"/>
          <p:cNvSpPr>
            <a:spLocks noGrp="1" noChangeArrowheads="1"/>
          </p:cNvSpPr>
          <p:nvPr>
            <p:ph idx="1"/>
          </p:nvPr>
        </p:nvSpPr>
        <p:spPr>
          <a:xfrm>
            <a:off x="457200" y="1066800"/>
            <a:ext cx="8229600" cy="5791200"/>
          </a:xfrm>
        </p:spPr>
        <p:txBody>
          <a:bodyPr/>
          <a:lstStyle/>
          <a:p>
            <a:pPr eaLnBrk="1" hangingPunct="1">
              <a:lnSpc>
                <a:spcPct val="90000"/>
              </a:lnSpc>
              <a:defRPr/>
            </a:pPr>
            <a:r>
              <a:rPr lang="en-US"/>
              <a:t>Biofeedback or EMG equipment can reveal baseline data regarding the amount of ms tension initially present &amp; can indicate progress at a later date.</a:t>
            </a:r>
          </a:p>
          <a:p>
            <a:pPr eaLnBrk="1" hangingPunct="1">
              <a:lnSpc>
                <a:spcPct val="90000"/>
              </a:lnSpc>
              <a:defRPr/>
            </a:pPr>
            <a:r>
              <a:rPr lang="en-US"/>
              <a:t>Biofeedback appears to be just another crutch for the patient if used  as the relaxation method.</a:t>
            </a:r>
          </a:p>
          <a:p>
            <a:pPr eaLnBrk="1" hangingPunct="1">
              <a:lnSpc>
                <a:spcPct val="90000"/>
              </a:lnSpc>
              <a:defRPr/>
            </a:pPr>
            <a:r>
              <a:rPr lang="en-US"/>
              <a:t>Through visual or auditory feedback, a patient can begin to sense or feel what ms relaxation is.</a:t>
            </a:r>
          </a:p>
          <a:p>
            <a:pPr eaLnBrk="1" hangingPunct="1">
              <a:lnSpc>
                <a:spcPct val="90000"/>
              </a:lnSpc>
              <a:defRPr/>
            </a:pPr>
            <a:r>
              <a:rPr lang="en-US"/>
              <a:t>The key to relaxation appears to be learning &amp; practice on the part of the patient.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Grp="1" noChangeArrowheads="1"/>
          </p:cNvSpPr>
          <p:nvPr>
            <p:ph type="title"/>
          </p:nvPr>
        </p:nvSpPr>
        <p:spPr>
          <a:xfrm>
            <a:off x="457200" y="0"/>
            <a:ext cx="8229600" cy="1143000"/>
          </a:xfrm>
        </p:spPr>
        <p:txBody>
          <a:bodyPr/>
          <a:lstStyle/>
          <a:p>
            <a:pPr eaLnBrk="1" hangingPunct="1">
              <a:defRPr/>
            </a:pPr>
            <a:r>
              <a:rPr lang="en-US"/>
              <a:t>Practical Application</a:t>
            </a:r>
          </a:p>
        </p:txBody>
      </p:sp>
      <p:sp>
        <p:nvSpPr>
          <p:cNvPr id="665603" name="Rectangle 3"/>
          <p:cNvSpPr>
            <a:spLocks noGrp="1" noChangeArrowheads="1"/>
          </p:cNvSpPr>
          <p:nvPr>
            <p:ph idx="1"/>
          </p:nvPr>
        </p:nvSpPr>
        <p:spPr>
          <a:xfrm>
            <a:off x="457200" y="1219200"/>
            <a:ext cx="8229600" cy="5638800"/>
          </a:xfrm>
        </p:spPr>
        <p:txBody>
          <a:bodyPr/>
          <a:lstStyle/>
          <a:p>
            <a:pPr eaLnBrk="1" hangingPunct="1">
              <a:defRPr/>
            </a:pPr>
            <a:r>
              <a:rPr lang="en-US"/>
              <a:t>Learning to sense ms relaxation is only the 1</a:t>
            </a:r>
            <a:r>
              <a:rPr lang="en-US" baseline="30000"/>
              <a:t>st</a:t>
            </a:r>
            <a:r>
              <a:rPr lang="en-US"/>
              <a:t> step in the progressive relaxation process.E.g.</a:t>
            </a:r>
          </a:p>
          <a:p>
            <a:pPr eaLnBrk="1" hangingPunct="1">
              <a:defRPr/>
            </a:pPr>
            <a:r>
              <a:rPr lang="en-US"/>
              <a:t>Until we begin to adapt our ability to relax to our daily lives, we have nothing more than a tool of no practical value.E.g.</a:t>
            </a:r>
          </a:p>
          <a:p>
            <a:pPr eaLnBrk="1" hangingPunct="1">
              <a:defRPr/>
            </a:pPr>
            <a:r>
              <a:rPr lang="en-US"/>
              <a:t>Thus we can begin to let go.Overtime, the relaxation of ms rather than the contraction becomes the habit pattern;Relaxation acquires practical value in our lives.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lstStyle/>
          <a:p>
            <a:pPr eaLnBrk="1" hangingPunct="1">
              <a:defRPr/>
            </a:pPr>
            <a:r>
              <a:rPr lang="en-US" dirty="0"/>
              <a:t>YOGA</a:t>
            </a:r>
          </a:p>
        </p:txBody>
      </p:sp>
      <p:sp>
        <p:nvSpPr>
          <p:cNvPr id="685059" name="Rectangle 3"/>
          <p:cNvSpPr>
            <a:spLocks noGrp="1" noChangeArrowheads="1"/>
          </p:cNvSpPr>
          <p:nvPr>
            <p:ph idx="1"/>
          </p:nvPr>
        </p:nvSpPr>
        <p:spPr/>
        <p:txBody>
          <a:bodyPr/>
          <a:lstStyle/>
          <a:p>
            <a:pPr marL="609600" indent="-609600" eaLnBrk="1" hangingPunct="1">
              <a:buFont typeface="Wingdings" pitchFamily="2" charset="2"/>
              <a:buNone/>
              <a:defRPr/>
            </a:pPr>
            <a:r>
              <a:rPr lang="en-US" dirty="0"/>
              <a:t>A] </a:t>
            </a:r>
            <a:r>
              <a:rPr lang="en-US" u="sng" dirty="0" err="1"/>
              <a:t>Shavasana</a:t>
            </a:r>
            <a:r>
              <a:rPr lang="en-US" u="sng" dirty="0"/>
              <a:t>:</a:t>
            </a:r>
          </a:p>
          <a:p>
            <a:pPr marL="609600" indent="-609600" eaLnBrk="1" hangingPunct="1">
              <a:buFontTx/>
              <a:buChar char="o"/>
              <a:defRPr/>
            </a:pPr>
            <a:r>
              <a:rPr lang="en-US" dirty="0" err="1"/>
              <a:t>Shavasana</a:t>
            </a:r>
            <a:r>
              <a:rPr lang="en-US" dirty="0"/>
              <a:t> is also called ‘</a:t>
            </a:r>
            <a:r>
              <a:rPr lang="en-US" dirty="0" err="1"/>
              <a:t>Mrutasana</a:t>
            </a:r>
            <a:r>
              <a:rPr lang="en-US" dirty="0"/>
              <a:t>’.</a:t>
            </a:r>
          </a:p>
          <a:p>
            <a:pPr marL="609600" indent="-609600" eaLnBrk="1" hangingPunct="1">
              <a:buFontTx/>
              <a:buChar char="o"/>
              <a:defRPr/>
            </a:pPr>
            <a:r>
              <a:rPr lang="en-US" dirty="0"/>
              <a:t>This asana is very useful for meditation, </a:t>
            </a:r>
            <a:r>
              <a:rPr lang="en-US" dirty="0" err="1"/>
              <a:t>Pranayama</a:t>
            </a:r>
            <a:r>
              <a:rPr lang="en-US" dirty="0"/>
              <a:t>, </a:t>
            </a:r>
            <a:r>
              <a:rPr lang="en-US" dirty="0" err="1"/>
              <a:t>Japa</a:t>
            </a:r>
            <a:r>
              <a:rPr lang="en-US" dirty="0"/>
              <a:t>, etc.</a:t>
            </a:r>
          </a:p>
          <a:p>
            <a:pPr marL="609600" indent="-609600" eaLnBrk="1" hangingPunct="1">
              <a:buFontTx/>
              <a:buChar char="o"/>
              <a:defRPr/>
            </a:pPr>
            <a:r>
              <a:rPr lang="en-US" dirty="0"/>
              <a:t>This asana should be performed at intervals and also at end.</a:t>
            </a:r>
          </a:p>
          <a:p>
            <a:pPr marL="609600" indent="-609600" eaLnBrk="1" hangingPunct="1">
              <a:buFontTx/>
              <a:buChar char="o"/>
              <a:defRPr/>
            </a:pPr>
            <a:r>
              <a:rPr lang="en-US" dirty="0"/>
              <a:t>This asana is Yogic relaxation in the shortest possible time.</a:t>
            </a:r>
          </a:p>
        </p:txBody>
      </p:sp>
      <p:pic>
        <p:nvPicPr>
          <p:cNvPr id="4" name="Picture 4" descr="CA3PD3E2"/>
          <p:cNvPicPr>
            <a:picLocks noChangeAspect="1" noChangeArrowheads="1"/>
          </p:cNvPicPr>
          <p:nvPr/>
        </p:nvPicPr>
        <p:blipFill>
          <a:blip r:embed="rId2" cstate="print"/>
          <a:stretch>
            <a:fillRect/>
          </a:stretch>
        </p:blipFill>
        <p:spPr>
          <a:xfrm>
            <a:off x="4791075" y="0"/>
            <a:ext cx="4352925" cy="2286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ChangeArrowheads="1"/>
          </p:cNvSpPr>
          <p:nvPr>
            <p:ph type="title"/>
          </p:nvPr>
        </p:nvSpPr>
        <p:spPr/>
        <p:txBody>
          <a:bodyPr/>
          <a:lstStyle/>
          <a:p>
            <a:pPr eaLnBrk="1" hangingPunct="1">
              <a:defRPr/>
            </a:pPr>
            <a:r>
              <a:rPr lang="en-US"/>
              <a:t>Indications Of  Relaxation</a:t>
            </a:r>
          </a:p>
        </p:txBody>
      </p:sp>
      <p:sp>
        <p:nvSpPr>
          <p:cNvPr id="659459" name="Rectangle 3"/>
          <p:cNvSpPr>
            <a:spLocks noGrp="1" noChangeArrowheads="1"/>
          </p:cNvSpPr>
          <p:nvPr>
            <p:ph sz="quarter" idx="1"/>
          </p:nvPr>
        </p:nvSpPr>
        <p:spPr/>
        <p:txBody>
          <a:bodyPr/>
          <a:lstStyle/>
          <a:p>
            <a:pPr eaLnBrk="1" hangingPunct="1">
              <a:lnSpc>
                <a:spcPct val="90000"/>
              </a:lnSpc>
              <a:defRPr/>
            </a:pPr>
            <a:r>
              <a:rPr lang="en-US"/>
              <a:t>Acute neuromuscular hypertension</a:t>
            </a:r>
          </a:p>
          <a:p>
            <a:pPr eaLnBrk="1" hangingPunct="1">
              <a:lnSpc>
                <a:spcPct val="90000"/>
              </a:lnSpc>
              <a:defRPr/>
            </a:pPr>
            <a:r>
              <a:rPr lang="en-US"/>
              <a:t>Chronic neuromuscular hypertension</a:t>
            </a:r>
          </a:p>
          <a:p>
            <a:pPr eaLnBrk="1" hangingPunct="1">
              <a:lnSpc>
                <a:spcPct val="90000"/>
              </a:lnSpc>
              <a:defRPr/>
            </a:pPr>
            <a:r>
              <a:rPr lang="en-US"/>
              <a:t>States of fatigue &amp; exhaustion</a:t>
            </a:r>
          </a:p>
          <a:p>
            <a:pPr eaLnBrk="1" hangingPunct="1">
              <a:lnSpc>
                <a:spcPct val="90000"/>
              </a:lnSpc>
              <a:defRPr/>
            </a:pPr>
            <a:r>
              <a:rPr lang="en-US"/>
              <a:t>States of debility</a:t>
            </a:r>
          </a:p>
          <a:p>
            <a:pPr eaLnBrk="1" hangingPunct="1">
              <a:lnSpc>
                <a:spcPct val="90000"/>
              </a:lnSpc>
              <a:defRPr/>
            </a:pPr>
            <a:r>
              <a:rPr lang="en-US"/>
              <a:t>Various pre operative &amp; post operative conditions.</a:t>
            </a:r>
          </a:p>
          <a:p>
            <a:pPr eaLnBrk="1" hangingPunct="1">
              <a:lnSpc>
                <a:spcPct val="90000"/>
              </a:lnSpc>
              <a:defRPr/>
            </a:pPr>
            <a:r>
              <a:rPr lang="en-US"/>
              <a:t>Sleep disturbances</a:t>
            </a:r>
          </a:p>
          <a:p>
            <a:pPr eaLnBrk="1" hangingPunct="1">
              <a:lnSpc>
                <a:spcPct val="90000"/>
              </a:lnSpc>
              <a:defRPr/>
            </a:pPr>
            <a:r>
              <a:rPr lang="en-US"/>
              <a:t>Alimentary spasm &amp; peptic ulcers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9" name="Rectangle 5"/>
          <p:cNvSpPr>
            <a:spLocks noGrp="1" noChangeArrowheads="1"/>
          </p:cNvSpPr>
          <p:nvPr>
            <p:ph type="title"/>
          </p:nvPr>
        </p:nvSpPr>
        <p:spPr/>
        <p:txBody>
          <a:bodyPr/>
          <a:lstStyle/>
          <a:p>
            <a:pPr eaLnBrk="1" hangingPunct="1">
              <a:defRPr/>
            </a:pPr>
            <a:endParaRPr lang="en-US"/>
          </a:p>
        </p:txBody>
      </p:sp>
      <p:pic>
        <p:nvPicPr>
          <p:cNvPr id="202755" name="Picture 4" descr="Savasan"/>
          <p:cNvPicPr>
            <a:picLocks noGrp="1" noChangeAspect="1" noChangeArrowheads="1"/>
          </p:cNvPicPr>
          <p:nvPr>
            <p:ph idx="1"/>
          </p:nvPr>
        </p:nvPicPr>
        <p:blipFill>
          <a:blip r:embed="rId2" cstate="print"/>
          <a:srcRect/>
          <a:stretch>
            <a:fillRect/>
          </a:stretch>
        </p:blipFill>
        <p:spPr>
          <a:xfrm>
            <a:off x="1447800" y="990600"/>
            <a:ext cx="6172200" cy="5334000"/>
          </a:xfr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title"/>
          </p:nvPr>
        </p:nvSpPr>
        <p:spPr/>
        <p:txBody>
          <a:bodyPr/>
          <a:lstStyle/>
          <a:p>
            <a:pPr eaLnBrk="1" hangingPunct="1">
              <a:defRPr/>
            </a:pPr>
            <a:endParaRPr lang="en-US"/>
          </a:p>
        </p:txBody>
      </p:sp>
      <p:sp>
        <p:nvSpPr>
          <p:cNvPr id="686083" name="Rectangle 3"/>
          <p:cNvSpPr>
            <a:spLocks noGrp="1" noChangeArrowheads="1"/>
          </p:cNvSpPr>
          <p:nvPr>
            <p:ph idx="1"/>
          </p:nvPr>
        </p:nvSpPr>
        <p:spPr>
          <a:xfrm>
            <a:off x="457200" y="304800"/>
            <a:ext cx="8229600" cy="5826125"/>
          </a:xfrm>
        </p:spPr>
        <p:txBody>
          <a:bodyPr>
            <a:normAutofit/>
          </a:bodyPr>
          <a:lstStyle/>
          <a:p>
            <a:pPr marL="609600" indent="-609600" eaLnBrk="1" hangingPunct="1">
              <a:defRPr/>
            </a:pPr>
            <a:r>
              <a:rPr lang="en-US"/>
              <a:t>Advantages:</a:t>
            </a:r>
          </a:p>
          <a:p>
            <a:pPr marL="609600" indent="-609600" eaLnBrk="1" hangingPunct="1">
              <a:buFont typeface="Wingdings" pitchFamily="2" charset="2"/>
              <a:buAutoNum type="arabicParenR"/>
              <a:defRPr/>
            </a:pPr>
            <a:r>
              <a:rPr lang="en-US"/>
              <a:t>Posture and meditation are co-ordinated in Shavasana. Shavasana pacifies the body and the mind.</a:t>
            </a:r>
          </a:p>
          <a:p>
            <a:pPr marL="609600" indent="-609600" eaLnBrk="1" hangingPunct="1">
              <a:buFont typeface="Wingdings" pitchFamily="2" charset="2"/>
              <a:buAutoNum type="arabicParenR"/>
              <a:defRPr/>
            </a:pPr>
            <a:r>
              <a:rPr lang="en-US"/>
              <a:t>In shavasana, all parts of the body-skin, ms and nerves- are relaxed.</a:t>
            </a:r>
          </a:p>
          <a:p>
            <a:pPr marL="609600" indent="-609600" eaLnBrk="1" hangingPunct="1">
              <a:buFont typeface="Wingdings" pitchFamily="2" charset="2"/>
              <a:buAutoNum type="arabicParenR"/>
              <a:defRPr/>
            </a:pPr>
            <a:r>
              <a:rPr lang="en-US"/>
              <a:t>The muscles after strenuous exercise need relaxation and rest. This asana gives certain prompt and complete relaxation and rest to the muscles.</a:t>
            </a:r>
          </a:p>
          <a:p>
            <a:pPr marL="609600" indent="-609600" eaLnBrk="1" hangingPunct="1">
              <a:buFont typeface="Wingdings" pitchFamily="2" charset="2"/>
              <a:buAutoNum type="arabicParenR"/>
              <a:defRPr/>
            </a:pPr>
            <a:r>
              <a:rPr lang="en-US"/>
              <a:t>It gives prompt relief to those who suffer from heart-trouble and mental stress and strain.</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p:txBody>
          <a:bodyPr/>
          <a:lstStyle/>
          <a:p>
            <a:pPr eaLnBrk="1" hangingPunct="1">
              <a:defRPr/>
            </a:pPr>
            <a:endParaRPr lang="en-US"/>
          </a:p>
        </p:txBody>
      </p:sp>
      <p:sp>
        <p:nvSpPr>
          <p:cNvPr id="687107" name="Rectangle 3"/>
          <p:cNvSpPr>
            <a:spLocks noGrp="1" noChangeArrowheads="1"/>
          </p:cNvSpPr>
          <p:nvPr>
            <p:ph idx="1"/>
          </p:nvPr>
        </p:nvSpPr>
        <p:spPr>
          <a:xfrm>
            <a:off x="457200" y="304800"/>
            <a:ext cx="8229600" cy="5826125"/>
          </a:xfrm>
        </p:spPr>
        <p:txBody>
          <a:bodyPr/>
          <a:lstStyle/>
          <a:p>
            <a:pPr eaLnBrk="1" hangingPunct="1">
              <a:buFont typeface="Wingdings" pitchFamily="2" charset="2"/>
              <a:buNone/>
              <a:defRPr/>
            </a:pPr>
            <a:r>
              <a:rPr lang="en-US"/>
              <a:t>5) It stimulates the circulation of blood in the entire body and one feels refreshing.</a:t>
            </a:r>
          </a:p>
          <a:p>
            <a:pPr eaLnBrk="1" hangingPunct="1">
              <a:buFont typeface="Wingdings" pitchFamily="2" charset="2"/>
              <a:buNone/>
              <a:defRPr/>
            </a:pPr>
            <a:r>
              <a:rPr lang="en-US"/>
              <a:t>6) The constant practice of this asana helps one to control anger.</a:t>
            </a:r>
          </a:p>
          <a:p>
            <a:pPr eaLnBrk="1" hangingPunct="1">
              <a:buFont typeface="Wingdings" pitchFamily="2" charset="2"/>
              <a:buNone/>
              <a:defRPr/>
            </a:pPr>
            <a:endParaRPr lang="en-US"/>
          </a:p>
          <a:p>
            <a:pPr eaLnBrk="1" hangingPunct="1">
              <a:buFont typeface="Wingdings" pitchFamily="2" charset="2"/>
              <a:buNone/>
              <a:defRPr/>
            </a:pPr>
            <a:r>
              <a:rPr lang="en-US"/>
              <a:t>B] </a:t>
            </a:r>
            <a:r>
              <a:rPr lang="en-US" u="sng"/>
              <a:t>Makarasana:</a:t>
            </a:r>
          </a:p>
          <a:p>
            <a:pPr eaLnBrk="1" hangingPunct="1">
              <a:buFontTx/>
              <a:buChar char="o"/>
              <a:defRPr/>
            </a:pPr>
            <a:r>
              <a:rPr lang="en-US"/>
              <a:t>‘Makara’ means a crocodile.</a:t>
            </a:r>
          </a:p>
          <a:p>
            <a:pPr eaLnBrk="1" hangingPunct="1">
              <a:buFontTx/>
              <a:buChar char="o"/>
              <a:defRPr/>
            </a:pPr>
            <a:r>
              <a:rPr lang="en-US"/>
              <a:t>In this asana, the body assumes the shape of crocodile floating in water. So, this asana is called Makarasana.</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title"/>
          </p:nvPr>
        </p:nvSpPr>
        <p:spPr/>
        <p:txBody>
          <a:bodyPr/>
          <a:lstStyle/>
          <a:p>
            <a:pPr eaLnBrk="1" hangingPunct="1">
              <a:defRPr/>
            </a:pPr>
            <a:endParaRPr lang="en-US"/>
          </a:p>
        </p:txBody>
      </p:sp>
      <p:sp>
        <p:nvSpPr>
          <p:cNvPr id="688131" name="Rectangle 3"/>
          <p:cNvSpPr>
            <a:spLocks noGrp="1" noChangeArrowheads="1"/>
          </p:cNvSpPr>
          <p:nvPr>
            <p:ph idx="1"/>
          </p:nvPr>
        </p:nvSpPr>
        <p:spPr>
          <a:xfrm>
            <a:off x="533400" y="762000"/>
            <a:ext cx="8229600" cy="5521325"/>
          </a:xfrm>
        </p:spPr>
        <p:txBody>
          <a:bodyPr/>
          <a:lstStyle/>
          <a:p>
            <a:pPr marL="609600" indent="-609600" eaLnBrk="1" hangingPunct="1">
              <a:defRPr/>
            </a:pPr>
            <a:r>
              <a:rPr lang="en-US"/>
              <a:t>Advantages: </a:t>
            </a:r>
          </a:p>
          <a:p>
            <a:pPr marL="609600" indent="-609600" eaLnBrk="1" hangingPunct="1">
              <a:buFont typeface="Wingdings" pitchFamily="2" charset="2"/>
              <a:buAutoNum type="arabicParenR"/>
              <a:defRPr/>
            </a:pPr>
            <a:r>
              <a:rPr lang="en-US"/>
              <a:t>It eradicates the fatigue and gives relaxation to all the parts of the body.</a:t>
            </a:r>
          </a:p>
          <a:p>
            <a:pPr marL="609600" indent="-609600" eaLnBrk="1" hangingPunct="1">
              <a:buFont typeface="Wingdings" pitchFamily="2" charset="2"/>
              <a:buAutoNum type="arabicParenR"/>
              <a:defRPr/>
            </a:pPr>
            <a:r>
              <a:rPr lang="en-US"/>
              <a:t>Though the process of practising  this asana is inverse to that of practising Shavasana, the aim of both the asanas is the same : to give relaxation and complete rest to the body.</a:t>
            </a:r>
          </a:p>
          <a:p>
            <a:pPr marL="609600" indent="-609600" eaLnBrk="1" hangingPunct="1">
              <a:buFontTx/>
              <a:buChar char="o"/>
              <a:defRPr/>
            </a:pPr>
            <a:endParaRPr lang="en-US"/>
          </a:p>
          <a:p>
            <a:pPr marL="609600" indent="-609600" eaLnBrk="1" hangingPunct="1">
              <a:buFont typeface="Wingdings" pitchFamily="2" charset="2"/>
              <a:buNone/>
              <a:defRPr/>
            </a:pPr>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p:txBody>
          <a:bodyPr/>
          <a:lstStyle/>
          <a:p>
            <a:pPr eaLnBrk="1" hangingPunct="1">
              <a:defRPr/>
            </a:pPr>
            <a:endParaRPr lang="en-US"/>
          </a:p>
        </p:txBody>
      </p:sp>
      <p:sp>
        <p:nvSpPr>
          <p:cNvPr id="689155" name="Rectangle 3"/>
          <p:cNvSpPr>
            <a:spLocks noGrp="1" noChangeArrowheads="1"/>
          </p:cNvSpPr>
          <p:nvPr>
            <p:ph idx="1"/>
          </p:nvPr>
        </p:nvSpPr>
        <p:spPr>
          <a:xfrm>
            <a:off x="457200" y="304800"/>
            <a:ext cx="8229600" cy="5826125"/>
          </a:xfrm>
        </p:spPr>
        <p:txBody>
          <a:bodyPr/>
          <a:lstStyle/>
          <a:p>
            <a:pPr eaLnBrk="1" hangingPunct="1">
              <a:buFont typeface="Wingdings" pitchFamily="2" charset="2"/>
              <a:buNone/>
              <a:defRPr/>
            </a:pPr>
            <a:r>
              <a:rPr lang="en-US"/>
              <a:t>C] </a:t>
            </a:r>
            <a:r>
              <a:rPr lang="en-US" u="sng"/>
              <a:t>Pranayama:</a:t>
            </a:r>
          </a:p>
          <a:p>
            <a:pPr eaLnBrk="1" hangingPunct="1">
              <a:buFontTx/>
              <a:buChar char="o"/>
              <a:defRPr/>
            </a:pPr>
            <a:r>
              <a:rPr lang="en-US"/>
              <a:t>The meaning of pranayama : ‘Pranayama’ literally means ‘to expand Prana’.</a:t>
            </a:r>
          </a:p>
          <a:p>
            <a:pPr eaLnBrk="1" hangingPunct="1">
              <a:buFontTx/>
              <a:buChar char="o"/>
              <a:defRPr/>
            </a:pPr>
            <a:r>
              <a:rPr lang="en-US"/>
              <a:t>The great Rishi Patanjali has defined Pranayama as a process in which respiration is interrupted and Prana, i.e. the vital force is controlled and regulated.</a:t>
            </a:r>
          </a:p>
          <a:p>
            <a:pPr eaLnBrk="1" hangingPunct="1">
              <a:buFont typeface="Wingdings" pitchFamily="2" charset="2"/>
              <a:buChar char="q"/>
              <a:defRPr/>
            </a:pPr>
            <a:r>
              <a:rPr lang="en-US"/>
              <a:t>Advantages:</a:t>
            </a:r>
          </a:p>
          <a:p>
            <a:pPr eaLnBrk="1" hangingPunct="1">
              <a:buFont typeface="Wingdings" pitchFamily="2" charset="2"/>
              <a:buNone/>
              <a:defRPr/>
            </a:pPr>
            <a:r>
              <a:rPr lang="en-US"/>
              <a:t>1) Pranayama keeps the body fit and healthy. It reduces excessive fat.</a:t>
            </a:r>
          </a:p>
          <a:p>
            <a:pPr eaLnBrk="1" hangingPunct="1">
              <a:defRPr/>
            </a:pPr>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80" name="Rectangle 8"/>
          <p:cNvSpPr>
            <a:spLocks noGrp="1" noChangeArrowheads="1"/>
          </p:cNvSpPr>
          <p:nvPr>
            <p:ph type="title"/>
          </p:nvPr>
        </p:nvSpPr>
        <p:spPr/>
        <p:txBody>
          <a:bodyPr/>
          <a:lstStyle/>
          <a:p>
            <a:pPr eaLnBrk="1" hangingPunct="1">
              <a:defRPr/>
            </a:pPr>
            <a:endParaRPr lang="en-US"/>
          </a:p>
        </p:txBody>
      </p:sp>
      <p:pic>
        <p:nvPicPr>
          <p:cNvPr id="207875" name="Picture 4" descr="brea_alternate"/>
          <p:cNvPicPr>
            <a:picLocks noGrp="1" noChangeAspect="1" noChangeArrowheads="1"/>
          </p:cNvPicPr>
          <p:nvPr>
            <p:ph sz="half" idx="1"/>
          </p:nvPr>
        </p:nvPicPr>
        <p:blipFill>
          <a:blip r:embed="rId2" cstate="print"/>
          <a:stretch>
            <a:fillRect/>
          </a:stretch>
        </p:blipFill>
        <p:spPr>
          <a:xfrm>
            <a:off x="685800" y="1143000"/>
            <a:ext cx="8229600" cy="4572000"/>
          </a:xfr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ChangeArrowheads="1"/>
          </p:cNvSpPr>
          <p:nvPr>
            <p:ph type="title"/>
          </p:nvPr>
        </p:nvSpPr>
        <p:spPr/>
        <p:txBody>
          <a:bodyPr/>
          <a:lstStyle/>
          <a:p>
            <a:pPr eaLnBrk="1" hangingPunct="1">
              <a:defRPr/>
            </a:pPr>
            <a:endParaRPr lang="en-US"/>
          </a:p>
        </p:txBody>
      </p:sp>
      <p:sp>
        <p:nvSpPr>
          <p:cNvPr id="690179" name="Rectangle 3"/>
          <p:cNvSpPr>
            <a:spLocks noGrp="1" noChangeArrowheads="1"/>
          </p:cNvSpPr>
          <p:nvPr>
            <p:ph idx="1"/>
          </p:nvPr>
        </p:nvSpPr>
        <p:spPr>
          <a:xfrm>
            <a:off x="457200" y="304800"/>
            <a:ext cx="8229600" cy="5826125"/>
          </a:xfrm>
        </p:spPr>
        <p:txBody>
          <a:bodyPr/>
          <a:lstStyle/>
          <a:p>
            <a:pPr marL="609600" indent="-609600" eaLnBrk="1" hangingPunct="1">
              <a:buFont typeface="Wingdings" pitchFamily="2" charset="2"/>
              <a:buNone/>
              <a:defRPr/>
            </a:pPr>
            <a:r>
              <a:rPr lang="en-US"/>
              <a:t>2)  One can live a long life through Pranayama. It improves the power of memory and eliminates mental disorders.</a:t>
            </a:r>
          </a:p>
          <a:p>
            <a:pPr marL="609600" indent="-609600" eaLnBrk="1" hangingPunct="1">
              <a:buFont typeface="Wingdings" pitchFamily="2" charset="2"/>
              <a:buNone/>
              <a:defRPr/>
            </a:pPr>
            <a:r>
              <a:rPr lang="en-US"/>
              <a:t>3)  Pranayama tones up the stomach, the liver, bladder, small and large intestine and the digestive system.</a:t>
            </a:r>
          </a:p>
          <a:p>
            <a:pPr marL="609600" indent="-609600" eaLnBrk="1" hangingPunct="1">
              <a:buFont typeface="Wingdings" pitchFamily="2" charset="2"/>
              <a:buNone/>
              <a:defRPr/>
            </a:pPr>
            <a:r>
              <a:rPr lang="en-US"/>
              <a:t>4)  It purifies tubular channels and removes sluggishness from the body.</a:t>
            </a:r>
          </a:p>
          <a:p>
            <a:pPr marL="609600" indent="-609600" eaLnBrk="1" hangingPunct="1">
              <a:buFont typeface="Wingdings" pitchFamily="2" charset="2"/>
              <a:buAutoNum type="arabicParenR" startAt="5"/>
              <a:defRPr/>
            </a:pPr>
            <a:r>
              <a:rPr lang="en-US"/>
              <a:t>Pranayama kindles gastric fire, the body becomes healthy and inner voice begins to be heard.</a:t>
            </a:r>
          </a:p>
          <a:p>
            <a:pPr marL="609600" indent="-609600" eaLnBrk="1" hangingPunct="1">
              <a:buFont typeface="Wingdings" pitchFamily="2" charset="2"/>
              <a:buAutoNum type="arabicParenR" startAt="5"/>
              <a:defRPr/>
            </a:pPr>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7" name="Rectangle 5"/>
          <p:cNvSpPr>
            <a:spLocks noGrp="1" noChangeArrowheads="1"/>
          </p:cNvSpPr>
          <p:nvPr>
            <p:ph type="title"/>
          </p:nvPr>
        </p:nvSpPr>
        <p:spPr/>
        <p:txBody>
          <a:bodyPr/>
          <a:lstStyle/>
          <a:p>
            <a:pPr eaLnBrk="1" hangingPunct="1">
              <a:defRPr/>
            </a:pPr>
            <a:endParaRPr lang="en-US"/>
          </a:p>
        </p:txBody>
      </p:sp>
      <p:pic>
        <p:nvPicPr>
          <p:cNvPr id="209923" name="Picture 4" descr="CANMUX3R"/>
          <p:cNvPicPr>
            <a:picLocks noGrp="1" noChangeAspect="1" noChangeArrowheads="1"/>
          </p:cNvPicPr>
          <p:nvPr>
            <p:ph idx="1"/>
          </p:nvPr>
        </p:nvPicPr>
        <p:blipFill>
          <a:blip r:embed="rId2" cstate="print"/>
          <a:srcRect/>
          <a:stretch>
            <a:fillRect/>
          </a:stretch>
        </p:blipFill>
        <p:spPr>
          <a:xfrm>
            <a:off x="2057400" y="914400"/>
            <a:ext cx="4953000" cy="4953000"/>
          </a:xfr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p:txBody>
          <a:bodyPr/>
          <a:lstStyle/>
          <a:p>
            <a:pPr eaLnBrk="1" hangingPunct="1">
              <a:defRPr/>
            </a:pPr>
            <a:endParaRPr lang="en-US"/>
          </a:p>
        </p:txBody>
      </p:sp>
      <p:sp>
        <p:nvSpPr>
          <p:cNvPr id="691203" name="Rectangle 3"/>
          <p:cNvSpPr>
            <a:spLocks noGrp="1" noChangeArrowheads="1"/>
          </p:cNvSpPr>
          <p:nvPr>
            <p:ph idx="1"/>
          </p:nvPr>
        </p:nvSpPr>
        <p:spPr>
          <a:xfrm>
            <a:off x="533400" y="1031875"/>
            <a:ext cx="8229600" cy="5826125"/>
          </a:xfrm>
        </p:spPr>
        <p:txBody>
          <a:bodyPr/>
          <a:lstStyle/>
          <a:p>
            <a:pPr marL="609600" indent="-609600" eaLnBrk="1" hangingPunct="1">
              <a:buFont typeface="Wingdings" pitchFamily="2" charset="2"/>
              <a:buAutoNum type="arabicParenR" startAt="6"/>
              <a:defRPr/>
            </a:pPr>
            <a:r>
              <a:rPr lang="en-US"/>
              <a:t>The constant practice of  Pranayama strengthens the nervous system. The mind becomes calm and capable of concentration.</a:t>
            </a:r>
          </a:p>
          <a:p>
            <a:pPr marL="609600" indent="-609600" eaLnBrk="1" hangingPunct="1">
              <a:buFont typeface="Wingdings" pitchFamily="2" charset="2"/>
              <a:buAutoNum type="arabicParenR" startAt="6"/>
              <a:defRPr/>
            </a:pPr>
            <a:r>
              <a:rPr lang="en-US"/>
              <a:t>The constant practice of it rouses spiritual power. It gives spiritual joy, spiritual light and mental peace.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a:xfrm>
            <a:off x="457200" y="277813"/>
            <a:ext cx="8229600" cy="865187"/>
          </a:xfrm>
        </p:spPr>
        <p:txBody>
          <a:bodyPr/>
          <a:lstStyle/>
          <a:p>
            <a:pPr eaLnBrk="1" hangingPunct="1">
              <a:defRPr/>
            </a:pPr>
            <a:r>
              <a:rPr lang="en-US" i="1"/>
              <a:t>References</a:t>
            </a:r>
          </a:p>
        </p:txBody>
      </p:sp>
      <p:sp>
        <p:nvSpPr>
          <p:cNvPr id="684035" name="Rectangle 3"/>
          <p:cNvSpPr>
            <a:spLocks noGrp="1" noChangeArrowheads="1"/>
          </p:cNvSpPr>
          <p:nvPr>
            <p:ph idx="1"/>
          </p:nvPr>
        </p:nvSpPr>
        <p:spPr>
          <a:xfrm>
            <a:off x="457200" y="1143000"/>
            <a:ext cx="8229600" cy="5715000"/>
          </a:xfrm>
        </p:spPr>
        <p:txBody>
          <a:bodyPr/>
          <a:lstStyle/>
          <a:p>
            <a:pPr eaLnBrk="1" hangingPunct="1">
              <a:lnSpc>
                <a:spcPct val="90000"/>
              </a:lnSpc>
              <a:defRPr/>
            </a:pPr>
            <a:r>
              <a:rPr lang="en-US" i="1"/>
              <a:t>The Principles Of  Exercise Therapy: M. Dena Gardiner.</a:t>
            </a:r>
          </a:p>
          <a:p>
            <a:pPr eaLnBrk="1" hangingPunct="1">
              <a:lnSpc>
                <a:spcPct val="90000"/>
              </a:lnSpc>
              <a:defRPr/>
            </a:pPr>
            <a:r>
              <a:rPr lang="en-US" i="1"/>
              <a:t>Relaxation Techniques: Rosemary A. Payne.</a:t>
            </a:r>
          </a:p>
          <a:p>
            <a:pPr eaLnBrk="1" hangingPunct="1">
              <a:lnSpc>
                <a:spcPct val="90000"/>
              </a:lnSpc>
              <a:defRPr/>
            </a:pPr>
            <a:r>
              <a:rPr lang="en-US" i="1"/>
              <a:t>Practical Exercise Therapy: Margaret Hollis &amp; Phyl Fletcher-Cook.</a:t>
            </a:r>
          </a:p>
          <a:p>
            <a:pPr eaLnBrk="1" hangingPunct="1">
              <a:lnSpc>
                <a:spcPct val="90000"/>
              </a:lnSpc>
              <a:defRPr/>
            </a:pPr>
            <a:r>
              <a:rPr lang="en-US" i="1"/>
              <a:t>Therapeutic Exercise: Carolyn Kisner &amp; Lynn Allen Colby.</a:t>
            </a:r>
          </a:p>
          <a:p>
            <a:pPr eaLnBrk="1" hangingPunct="1">
              <a:lnSpc>
                <a:spcPct val="90000"/>
              </a:lnSpc>
              <a:defRPr/>
            </a:pPr>
            <a:r>
              <a:rPr lang="en-US" i="1"/>
              <a:t>Management Of  Common Musculoskeletal Disorders: Darlene Hertling &amp; Daniel Jones.</a:t>
            </a:r>
          </a:p>
          <a:p>
            <a:pPr eaLnBrk="1" hangingPunct="1">
              <a:lnSpc>
                <a:spcPct val="90000"/>
              </a:lnSpc>
              <a:defRPr/>
            </a:pPr>
            <a:r>
              <a:rPr lang="en-US" i="1"/>
              <a:t>Yoga: Yogasana &amp; Pranayama For Health: Dr. P.D. Sharma.</a:t>
            </a:r>
          </a:p>
          <a:p>
            <a:pPr eaLnBrk="1" hangingPunct="1">
              <a:lnSpc>
                <a:spcPct val="90000"/>
              </a:lnSpc>
              <a:defRPr/>
            </a:pPr>
            <a:endParaRPr lang="en-US" i="1"/>
          </a:p>
          <a:p>
            <a:pPr eaLnBrk="1" hangingPunct="1">
              <a:lnSpc>
                <a:spcPct val="90000"/>
              </a:lnSpc>
              <a:defRPr/>
            </a:pPr>
            <a:endParaRPr lang="en-US" i="1"/>
          </a:p>
          <a:p>
            <a:pPr eaLnBrk="1" hangingPunct="1">
              <a:lnSpc>
                <a:spcPct val="90000"/>
              </a:lnSpc>
              <a:defRPr/>
            </a:pPr>
            <a:endParaRPr lang="en-US" i="1"/>
          </a:p>
          <a:p>
            <a:pPr eaLnBrk="1" hangingPunct="1">
              <a:lnSpc>
                <a:spcPct val="90000"/>
              </a:lnSpc>
              <a:defRPr/>
            </a:pPr>
            <a:endParaRPr lang="en-US" i="1"/>
          </a:p>
          <a:p>
            <a:pPr eaLnBrk="1" hangingPunct="1">
              <a:lnSpc>
                <a:spcPct val="90000"/>
              </a:lnSpc>
              <a:defRPr/>
            </a:pPr>
            <a:endParaRPr lang="en-US"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a:bodyPr>
          <a:lstStyle/>
          <a:p>
            <a:pPr eaLnBrk="1" hangingPunct="1">
              <a:defRPr/>
            </a:pPr>
            <a:r>
              <a:rPr lang="en-US" dirty="0"/>
              <a:t>General Relaxation Principles</a:t>
            </a:r>
          </a:p>
        </p:txBody>
      </p:sp>
      <p:sp>
        <p:nvSpPr>
          <p:cNvPr id="305155" name="Rectangle 3"/>
          <p:cNvSpPr>
            <a:spLocks noGrp="1" noChangeArrowheads="1"/>
          </p:cNvSpPr>
          <p:nvPr>
            <p:ph sz="quarter" idx="1"/>
          </p:nvPr>
        </p:nvSpPr>
        <p:spPr/>
        <p:txBody>
          <a:bodyPr>
            <a:normAutofit/>
          </a:bodyPr>
          <a:lstStyle/>
          <a:p>
            <a:pPr eaLnBrk="1" hangingPunct="1">
              <a:defRPr/>
            </a:pPr>
            <a:r>
              <a:rPr lang="en-US" dirty="0"/>
              <a:t>A) SUPPORT</a:t>
            </a:r>
          </a:p>
          <a:p>
            <a:pPr eaLnBrk="1" hangingPunct="1">
              <a:buFont typeface="Wingdings" pitchFamily="2" charset="2"/>
              <a:buNone/>
              <a:defRPr/>
            </a:pPr>
            <a:r>
              <a:rPr lang="en-US" dirty="0"/>
              <a:t>   I )Lying Supine:</a:t>
            </a:r>
          </a:p>
          <a:p>
            <a:pPr eaLnBrk="1" hangingPunct="1">
              <a:buFont typeface="Wingdings" pitchFamily="2" charset="2"/>
              <a:buNone/>
              <a:defRPr/>
            </a:pPr>
            <a:endParaRPr lang="en-US" dirty="0"/>
          </a:p>
          <a:p>
            <a:pPr>
              <a:defRPr/>
            </a:pPr>
            <a:r>
              <a:rPr lang="en-US" dirty="0"/>
              <a:t> A firm surface is essential,&amp; resilient is also fine, as in the case of  a good spring mattress .</a:t>
            </a:r>
          </a:p>
          <a:p>
            <a:pPr>
              <a:defRPr/>
            </a:pPr>
            <a:r>
              <a:rPr lang="en-US" dirty="0"/>
              <a:t>Plinths or beds which sag are to be avoided pillow is required.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7" name="Rectangle 5"/>
          <p:cNvSpPr>
            <a:spLocks noGrp="1" noChangeArrowheads="1"/>
          </p:cNvSpPr>
          <p:nvPr>
            <p:ph type="title"/>
          </p:nvPr>
        </p:nvSpPr>
        <p:spPr/>
        <p:txBody>
          <a:bodyPr/>
          <a:lstStyle/>
          <a:p>
            <a:pPr eaLnBrk="1" hangingPunct="1">
              <a:defRPr/>
            </a:pPr>
            <a:endParaRPr lang="en-US"/>
          </a:p>
        </p:txBody>
      </p:sp>
      <p:pic>
        <p:nvPicPr>
          <p:cNvPr id="212995" name="Picture 4" descr="basic relaxation technique[1]"/>
          <p:cNvPicPr>
            <a:picLocks noGrp="1" noChangeAspect="1" noChangeArrowheads="1"/>
          </p:cNvPicPr>
          <p:nvPr>
            <p:ph idx="1"/>
          </p:nvPr>
        </p:nvPicPr>
        <p:blipFill>
          <a:blip r:embed="rId2" cstate="print"/>
          <a:srcRect/>
          <a:stretch>
            <a:fillRect/>
          </a:stretch>
        </p:blipFill>
        <p:spPr>
          <a:xfrm>
            <a:off x="0" y="0"/>
            <a:ext cx="9144000" cy="6858000"/>
          </a:xfrm>
          <a:noFill/>
        </p:spPr>
      </p:pic>
      <p:sp>
        <p:nvSpPr>
          <p:cNvPr id="212996" name="Text Box 7"/>
          <p:cNvSpPr txBox="1">
            <a:spLocks noChangeArrowheads="1"/>
          </p:cNvSpPr>
          <p:nvPr/>
        </p:nvSpPr>
        <p:spPr bwMode="auto">
          <a:xfrm>
            <a:off x="1752600" y="2362200"/>
            <a:ext cx="6019800" cy="3751263"/>
          </a:xfrm>
          <a:prstGeom prst="rect">
            <a:avLst/>
          </a:prstGeom>
          <a:noFill/>
          <a:ln w="9525">
            <a:noFill/>
            <a:miter lim="800000"/>
            <a:headEnd/>
            <a:tailEnd/>
          </a:ln>
        </p:spPr>
        <p:txBody>
          <a:bodyPr>
            <a:spAutoFit/>
          </a:bodyPr>
          <a:lstStyle/>
          <a:p>
            <a:pPr>
              <a:spcBef>
                <a:spcPct val="50000"/>
              </a:spcBef>
            </a:pPr>
            <a:r>
              <a:rPr lang="en-US" sz="9600">
                <a:solidFill>
                  <a:srgbClr val="000000"/>
                </a:solidFill>
                <a:latin typeface="Comic Sans MS" pitchFamily="66" charset="0"/>
              </a:rPr>
              <a:t>THANK</a:t>
            </a:r>
          </a:p>
          <a:p>
            <a:pPr>
              <a:spcBef>
                <a:spcPct val="50000"/>
              </a:spcBef>
            </a:pPr>
            <a:r>
              <a:rPr lang="en-US" sz="9600">
                <a:solidFill>
                  <a:srgbClr val="000000"/>
                </a:solidFill>
                <a:latin typeface="Comic Sans MS" pitchFamily="66" charset="0"/>
              </a:rPr>
              <a:t>      YOU!!!</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240</TotalTime>
  <Words>3521</Words>
  <Application>Microsoft Office PowerPoint</Application>
  <PresentationFormat>On-screen Show (4:3)</PresentationFormat>
  <Paragraphs>397</Paragraphs>
  <Slides>90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90</vt:i4>
      </vt:variant>
    </vt:vector>
  </HeadingPairs>
  <TitlesOfParts>
    <vt:vector size="98" baseType="lpstr">
      <vt:lpstr>Berlin Sans FB</vt:lpstr>
      <vt:lpstr>Calibri</vt:lpstr>
      <vt:lpstr>Comic Sans MS</vt:lpstr>
      <vt:lpstr>Constantia</vt:lpstr>
      <vt:lpstr>Times New Roman</vt:lpstr>
      <vt:lpstr>Wingdings</vt:lpstr>
      <vt:lpstr>Wingdings 2</vt:lpstr>
      <vt:lpstr>Flow</vt:lpstr>
      <vt:lpstr>RELAXATION </vt:lpstr>
      <vt:lpstr> </vt:lpstr>
      <vt:lpstr>PowerPoint Presentation</vt:lpstr>
      <vt:lpstr>PowerPoint Presentation</vt:lpstr>
      <vt:lpstr>PowerPoint Presentation</vt:lpstr>
      <vt:lpstr>Sources Of Stress</vt:lpstr>
      <vt:lpstr>Stress Related Conditions</vt:lpstr>
      <vt:lpstr>Indications Of  Relaxation</vt:lpstr>
      <vt:lpstr>General Relaxation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Local Relaxation</vt:lpstr>
      <vt:lpstr>PowerPoint Presentation</vt:lpstr>
      <vt:lpstr>PowerPoint Presentation</vt:lpstr>
      <vt:lpstr>PHYSICAL METHODS OF RELAXATION</vt:lpstr>
      <vt:lpstr>Progressive relaxation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Variation Of Jacobson’s Progressive Relaxation</vt:lpstr>
      <vt:lpstr>Clinical Application</vt:lpstr>
      <vt:lpstr>PowerPoint Presentation</vt:lpstr>
      <vt:lpstr>Progressive Relaxation Training</vt:lpstr>
      <vt:lpstr>PRT Procedure </vt:lpstr>
      <vt:lpstr>PowerPoint Presentation</vt:lpstr>
      <vt:lpstr>PowerPoint Presentation</vt:lpstr>
      <vt:lpstr>PowerPoint Presentation</vt:lpstr>
      <vt:lpstr>PowerPoint Presentation</vt:lpstr>
      <vt:lpstr>A Tense-Release Script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MITCHELL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AQUATIC EXERCISE </vt:lpstr>
      <vt:lpstr>PowerPoint Presentation</vt:lpstr>
      <vt:lpstr>PowerPoint Presentation</vt:lpstr>
      <vt:lpstr>PowerPoint Presentation</vt:lpstr>
      <vt:lpstr>PowerPoint Presentation</vt:lpstr>
      <vt:lpstr>Relaxation &amp; Massage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Biofeedback</vt:lpstr>
      <vt:lpstr>Practical Application</vt:lpstr>
      <vt:lpstr>YOGA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Santosh</dc:creator>
  <cp:lastModifiedBy>prachidorlikar0510@gmail.com</cp:lastModifiedBy>
  <cp:revision>10</cp:revision>
  <dcterms:created xsi:type="dcterms:W3CDTF">2015-03-18T04:28:45Z</dcterms:created>
  <dcterms:modified xsi:type="dcterms:W3CDTF">2024-06-18T14:52:07Z</dcterms:modified>
</cp:coreProperties>
</file>